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5143500" cx="9144000"/>
  <p:notesSz cx="6858000" cy="9144000"/>
  <p:embeddedFontLst>
    <p:embeddedFont>
      <p:font typeface="Anton"/>
      <p:regular r:id="rId85"/>
    </p:embeddedFont>
    <p:embeddedFont>
      <p:font typeface="Roboto"/>
      <p:regular r:id="rId86"/>
      <p:bold r:id="rId87"/>
      <p:italic r:id="rId88"/>
      <p:boldItalic r:id="rId89"/>
    </p:embeddedFont>
    <p:embeddedFont>
      <p:font typeface="Lato"/>
      <p:regular r:id="rId90"/>
      <p:bold r:id="rId91"/>
      <p:italic r:id="rId92"/>
      <p:boldItalic r:id="rId93"/>
    </p:embeddedFont>
    <p:embeddedFont>
      <p:font typeface="Didact Gothic"/>
      <p:regular r:id="rId94"/>
    </p:embeddedFont>
    <p:embeddedFont>
      <p:font typeface="Helvetica Neue"/>
      <p:regular r:id="rId95"/>
      <p:bold r:id="rId96"/>
      <p:italic r:id="rId97"/>
      <p:boldItalic r:id="rId98"/>
    </p:embeddedFont>
    <p:embeddedFont>
      <p:font typeface="Helvetica Neue Light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2" Type="http://schemas.openxmlformats.org/officeDocument/2006/relationships/font" Target="fonts/HelveticaNeueLight-boldItalic.fntdata"/><Relationship Id="rId101" Type="http://schemas.openxmlformats.org/officeDocument/2006/relationships/font" Target="fonts/HelveticaNeueLight-italic.fntdata"/><Relationship Id="rId100" Type="http://schemas.openxmlformats.org/officeDocument/2006/relationships/font" Target="fonts/HelveticaNeueLight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HelveticaNeue-regular.fntdata"/><Relationship Id="rId94" Type="http://schemas.openxmlformats.org/officeDocument/2006/relationships/font" Target="fonts/DidactGothic-regular.fntdata"/><Relationship Id="rId97" Type="http://schemas.openxmlformats.org/officeDocument/2006/relationships/font" Target="fonts/HelveticaNeue-italic.fntdata"/><Relationship Id="rId96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99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font" Target="fonts/Roboto-regular.fntdata"/><Relationship Id="rId85" Type="http://schemas.openxmlformats.org/officeDocument/2006/relationships/font" Target="fonts/Anton-regular.fntdata"/><Relationship Id="rId88" Type="http://schemas.openxmlformats.org/officeDocument/2006/relationships/font" Target="fonts/Roboto-italic.fntdata"/><Relationship Id="rId87" Type="http://schemas.openxmlformats.org/officeDocument/2006/relationships/font" Target="fonts/Roboto-bold.fntdata"/><Relationship Id="rId89" Type="http://schemas.openxmlformats.org/officeDocument/2006/relationships/font" Target="fonts/Roboto-bold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938763dff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938763df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Npm es simplemente un gestor de paquetes Javascript que viene en la instalación de Runtime de NodeJS.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0c11142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0c11142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3288f2f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3288f2f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8663002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8663002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36fff13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336fff13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28663002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28663002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28663002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28663002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28663002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28663002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8663002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28663002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0c11142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0c11142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f27a64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f27a64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0c11142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0c11142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7eeeb4a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7eeeb4a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8d0a458b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8d0a458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8d0a458b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8d0a458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286630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286630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ebe27c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ebe27c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2ebe27ca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2ebe27c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2ebe27c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2ebe27c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0c11142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0c11142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Para el ejemplo de </a:t>
            </a:r>
            <a:r>
              <a:rPr b="1" lang="en-GB" sz="1200">
                <a:solidFill>
                  <a:schemeClr val="dk1"/>
                </a:solidFill>
              </a:rPr>
              <a:t>código</a:t>
            </a:r>
            <a:r>
              <a:rPr b="1" lang="en-GB" sz="1200">
                <a:solidFill>
                  <a:schemeClr val="dk1"/>
                </a:solidFill>
              </a:rPr>
              <a:t> en vivo podemos usar el siguiente ejemplo.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class Payment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bin: number;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cvc: number;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year: number;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constructor( bin: number, cvc: number, year: number 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this.bin = bin;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this.cvc = cvc;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this.year = year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validateBin 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return true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validateCVC 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return true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validateYear 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return true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makePayment()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if (this.validateBin() &amp;&amp; this.validateCVC() &amp;&amp; this.validateYear() 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    return 'Pago exitoso'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else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    return 'no se pudo :/'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let pay = new Payment(123456789012345, 345, 2028)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console.log(pay.makePayment())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9809ff6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9809ff6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9809ff60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9809ff60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9809ff60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9809ff60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9809ff6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9809ff6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9809ff60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9809ff60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9809ff60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9809ff60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0c111420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0c111420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0c111420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f0c111420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0c111420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0c111420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2ebe27ca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f2ebe27ca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2ebe27ca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f2ebe27ca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f27a6452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f27a6452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0c11142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0c11142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0c111420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0c111420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2ebe27ca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2ebe27ca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2ebe27ca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2ebe27ca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8d0a458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f8d0a458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0c111420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0c111420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0c111420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f0c111420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2ebe27ca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f2ebe27ca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0c111420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f0c111420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2ebe27ca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f2ebe27ca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f27a64521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f27a64521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96fd40de4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1196fd40de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96fd40de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96fd40de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1 - Tipos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let nombre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string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nombre </a:t>
            </a:r>
            <a:r>
              <a:rPr lang="en-GB">
                <a:solidFill>
                  <a:srgbClr val="339933"/>
                </a:solidFill>
              </a:rPr>
              <a:t>=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3366CC"/>
                </a:solidFill>
              </a:rPr>
              <a:t>"Miguelo"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let edad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number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edad </a:t>
            </a:r>
            <a:r>
              <a:rPr lang="en-GB">
                <a:solidFill>
                  <a:srgbClr val="339933"/>
                </a:solidFill>
              </a:rPr>
              <a:t>=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CC0000"/>
                </a:solidFill>
              </a:rPr>
              <a:t>30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66"/>
                </a:solidFill>
              </a:rPr>
              <a:t>const</a:t>
            </a:r>
            <a:r>
              <a:rPr lang="en-GB">
                <a:solidFill>
                  <a:srgbClr val="110000"/>
                </a:solidFill>
              </a:rPr>
              <a:t> PERSONAJE </a:t>
            </a:r>
            <a:r>
              <a:rPr lang="en-GB">
                <a:solidFill>
                  <a:srgbClr val="339933"/>
                </a:solidFill>
              </a:rPr>
              <a:t>=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009900"/>
                </a:solidFill>
              </a:rPr>
              <a:t>{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   nombre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nombre </a:t>
            </a:r>
            <a:r>
              <a:rPr lang="en-GB">
                <a:solidFill>
                  <a:srgbClr val="339933"/>
                </a:solidFill>
              </a:rPr>
              <a:t>,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   edad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edad</a:t>
            </a:r>
            <a:endParaRPr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9900"/>
                </a:solidFill>
              </a:rPr>
              <a:t>}</a:t>
            </a:r>
            <a:endParaRPr>
              <a:solidFill>
                <a:srgbClr val="00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interface</a:t>
            </a:r>
            <a:r>
              <a:rPr lang="en-GB">
                <a:solidFill>
                  <a:srgbClr val="110000"/>
                </a:solidFill>
              </a:rPr>
              <a:t> superHero </a:t>
            </a:r>
            <a:r>
              <a:rPr lang="en-GB">
                <a:solidFill>
                  <a:srgbClr val="009900"/>
                </a:solidFill>
              </a:rPr>
              <a:t>{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  nombre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string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  poderes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string</a:t>
            </a:r>
            <a:r>
              <a:rPr lang="en-GB">
                <a:solidFill>
                  <a:srgbClr val="009900"/>
                </a:solidFill>
              </a:rPr>
              <a:t>[]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009900"/>
                </a:solidFill>
              </a:rPr>
              <a:t>}</a:t>
            </a:r>
            <a:endParaRPr>
              <a:solidFill>
                <a:srgbClr val="00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3756147c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3756147c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96fd40d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96fd40d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96fd40d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96fd40d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a0588a3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1a0588a3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96fd40d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196fd40d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96fd40d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96fd40d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96fd40de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96fd40d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96fd40d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196fd40d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Podemos pensarlas como etiquetas o categorías. Por ejemplo, si nuestra aplicación usa clientes, podemos declarar una clase con ese nombre.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96fd40d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96fd40d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este caso, podemos ver que la clase es “persona”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96fd40de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96fd40d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a0588a3c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a0588a3c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196fd40de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196fd40de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96fd40de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196fd40de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96fd40de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196fd40de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 sección se 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enfoca en typescript para que los alumnos tengan una idea inicial sin profundizar mucho, ya que durante el curso verán el uso específico en Angular que es un poco diferente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196fd40de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196fd40d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96fd40d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196fd40d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196fd40de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196fd40de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96fd40de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196fd40de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579fa76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1579fa7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196fd40de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196fd40de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196fd40de4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1196fd40de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196fd40de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196fd40de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81579fa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81579fa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8f27a64521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8f27a64521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8f27a64521_1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8f27a64521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717ac01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717ac01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81579fa7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81579fa7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40ec57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40ec57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87edb21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87edb21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0f9383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80f9383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x">
  <p:cSld name="TITLE_AND_BODY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6">
  <p:cSld name="CUSTOM_36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18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8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8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8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8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8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8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8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8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8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8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8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8">
  <p:cSld name="CUSTOM_7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 txBox="1"/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CUSTOM_8">
    <p:bg>
      <p:bgPr>
        <a:solidFill>
          <a:srgbClr val="3CEFA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4"/>
          <p:cNvSpPr txBox="1"/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4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57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77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47.png"/><Relationship Id="rId5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hyperlink" Target="https://www.typescriptlang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61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hyperlink" Target="https://docs.microsoft.com/es-es/learn/modules/typescript-generics/" TargetMode="External"/><Relationship Id="rId5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hyperlink" Target="https://www.typescriptlang.org/docs/handbook/decorators.html#class-decorators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3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Relationship Id="rId4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code.visualstudio.com/docs/languages/typescript" TargetMode="External"/><Relationship Id="rId4" Type="http://schemas.openxmlformats.org/officeDocument/2006/relationships/hyperlink" Target="https://www.typescriptlang.org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5.png"/><Relationship Id="rId4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Typescript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0" name="Google Shape;110;p28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03.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ANGULAR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28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/>
        </p:nvSpPr>
        <p:spPr>
          <a:xfrm>
            <a:off x="716250" y="1796038"/>
            <a:ext cx="74397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Uno de los requisitos que tenemos a la hora de configurar nuestras herramientas para el trabajo con Angular es la instalación del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Runtime de NodeJS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🤔 Esto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significa que usaremos NodeJs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pero sí utilizaremos una herramienta que viene con su instalación: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852150" y="520600"/>
            <a:ext cx="7303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¿POR QUÉ NODEJS?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650" y="3585600"/>
            <a:ext cx="1588800" cy="7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/>
        </p:nvSpPr>
        <p:spPr>
          <a:xfrm>
            <a:off x="861225" y="1670800"/>
            <a:ext cx="74397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ANGULAR-CLI utiliza muchas configuraciones que dependen internamente de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se emplean en el entorno de desarrollo y no se trasladan al proyecto compilado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🚀.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proyecto ANGULAR finalizado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se encuentra limitado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 plataforma de node para funcionar, sino que puede hacerlo con cualquier servidor web que soporte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800">
                <a:solidFill>
                  <a:srgbClr val="4A86E8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css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/>
        </p:nvSpPr>
        <p:spPr>
          <a:xfrm>
            <a:off x="852150" y="520600"/>
            <a:ext cx="7303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¿POR QUÉ NODEJS?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/>
          <p:nvPr/>
        </p:nvSpPr>
        <p:spPr>
          <a:xfrm>
            <a:off x="1233150" y="13527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1056625" y="2421125"/>
            <a:ext cx="16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Configuración</a:t>
            </a:r>
            <a:endParaRPr sz="1000"/>
          </a:p>
        </p:txBody>
      </p:sp>
      <p:sp>
        <p:nvSpPr>
          <p:cNvPr id="267" name="Google Shape;267;p39"/>
          <p:cNvSpPr txBox="1"/>
          <p:nvPr/>
        </p:nvSpPr>
        <p:spPr>
          <a:xfrm>
            <a:off x="3550350" y="2404150"/>
            <a:ext cx="16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Codificación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p39"/>
          <p:cNvSpPr txBox="1"/>
          <p:nvPr/>
        </p:nvSpPr>
        <p:spPr>
          <a:xfrm>
            <a:off x="5426400" y="2421125"/>
            <a:ext cx="31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 entorno de desarrollo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1095450" y="4116625"/>
            <a:ext cx="16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Pruebas / Test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p39"/>
          <p:cNvSpPr txBox="1"/>
          <p:nvPr/>
        </p:nvSpPr>
        <p:spPr>
          <a:xfrm>
            <a:off x="3468150" y="4142725"/>
            <a:ext cx="1766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Preparación de </a:t>
            </a:r>
            <a:b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publicación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5669250" y="4142725"/>
            <a:ext cx="228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del proyecto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3671550" y="13527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3" name="Google Shape;273;p39"/>
          <p:cNvSpPr/>
          <p:nvPr/>
        </p:nvSpPr>
        <p:spPr>
          <a:xfrm>
            <a:off x="6115500" y="13527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1270525" y="305125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3671550" y="30173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6115500" y="3018626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1161150" y="219475"/>
            <a:ext cx="6821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  PROYECTOS CON NODE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000" y="3243325"/>
            <a:ext cx="877201" cy="8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725" y="1336975"/>
            <a:ext cx="988026" cy="9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7775" y="1552725"/>
            <a:ext cx="772275" cy="7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2300" y="1628850"/>
            <a:ext cx="714300" cy="7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475" y="3204150"/>
            <a:ext cx="772275" cy="7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58813" y="3143000"/>
            <a:ext cx="842600" cy="8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/>
        </p:nvSpPr>
        <p:spPr>
          <a:xfrm>
            <a:off x="8521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CREACIÓN DEL PROYECTO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951325" y="3126350"/>
            <a:ext cx="11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npm init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25" y="3161123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5291850" y="312637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npm init --yes</a:t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250" y="3161135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553200" y="3607625"/>
            <a:ext cx="3358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va preguntando por valores que se irán cargando en el archivo package.json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4854250" y="3581177"/>
            <a:ext cx="33585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Responde que </a:t>
            </a:r>
            <a:r>
              <a:rPr b="1" lang="en-GB" sz="15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sí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todas las preguntas que nos va haciendo la generación del packaga.json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852150" y="1505850"/>
            <a:ext cx="74397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la 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un archivo package.json.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un json y que se puede generar manualmente, pero npm nos ofrece la posibilidad hacerlo mediante los siguientes comandos: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750" y="470450"/>
            <a:ext cx="698749" cy="6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6235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  CONFIGURACIÓN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391350"/>
            <a:ext cx="6016977" cy="35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025" y="481550"/>
            <a:ext cx="681199" cy="6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6153250" y="1803100"/>
            <a:ext cx="29343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el manifiesto de nuestro proyecto. Además, administra los paquetes y  maneja la publicación del proyecto.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4700" y="544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/>
        </p:nvSpPr>
        <p:spPr>
          <a:xfrm>
            <a:off x="8521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CODIFICACIÓN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733050" y="2876725"/>
            <a:ext cx="7680300" cy="166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--- Aplicacion de consola ---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Nuestra primera aplicacion puro javascript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************************************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63777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852150" y="1582050"/>
            <a:ext cx="74397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saber programar en javascript, solo vamos a necesitar crear un archivo con extensión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.js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750" y="542650"/>
            <a:ext cx="588300" cy="5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4700" y="544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/>
        </p:nvSpPr>
        <p:spPr>
          <a:xfrm>
            <a:off x="9283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EJECUCIÓN EN DESARROLLO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852150" y="1537775"/>
            <a:ext cx="74397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 estamos en tiempo de desarrollo necesitamos ir probando nuestro código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1478875" y="3019350"/>
            <a:ext cx="1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 node index.js</a:t>
            </a:r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75" y="3054123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5534525" y="3028750"/>
            <a:ext cx="1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 npm start</a:t>
            </a:r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925" y="3063523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/>
        </p:nvSpPr>
        <p:spPr>
          <a:xfrm>
            <a:off x="1021675" y="2638350"/>
            <a:ext cx="23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Comando de Node</a:t>
            </a:r>
            <a:endParaRPr/>
          </a:p>
        </p:txBody>
      </p:sp>
      <p:sp>
        <p:nvSpPr>
          <p:cNvPr id="330" name="Google Shape;330;p43"/>
          <p:cNvSpPr txBox="1"/>
          <p:nvPr/>
        </p:nvSpPr>
        <p:spPr>
          <a:xfrm>
            <a:off x="5096925" y="2638350"/>
            <a:ext cx="3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Configuracion del package.json</a:t>
            </a:r>
            <a:endParaRPr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550" y="604425"/>
            <a:ext cx="547450" cy="5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7759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PRUEBAS / TEST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 txBox="1"/>
          <p:nvPr/>
        </p:nvSpPr>
        <p:spPr>
          <a:xfrm>
            <a:off x="852150" y="1912650"/>
            <a:ext cx="74397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pruebas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forman parte de las funcionalidades nativas del entorno de node. Mientras que las alternativas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Generación nativa de pruebas (poco utilizada).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la instalación de librerías externas.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875" y="537150"/>
            <a:ext cx="544625" cy="5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/>
        </p:nvSpPr>
        <p:spPr>
          <a:xfrm>
            <a:off x="9283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PREPARACIÓN DE PUBLICACIÓN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5" name="Google Shape;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/>
        </p:nvSpPr>
        <p:spPr>
          <a:xfrm>
            <a:off x="852150" y="1482775"/>
            <a:ext cx="74397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es interpretado según el entorno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(browser o runtime), por esto no requiere de un proceso de compilación. Sin embargo, es muy común atravesar un proceso de empaquetado o</a:t>
            </a:r>
            <a:r>
              <a:rPr lang="en-GB" sz="2000" u="sng">
                <a:solidFill>
                  <a:srgbClr val="FF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 a código estándar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EcmaScript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compatible.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proceso -en general- se lleva adelante mediante librerías especializadas debidamente configuradas para esta tarea.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25" y="552200"/>
            <a:ext cx="605725" cy="6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TYPESCRIPT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PONER A GRABAR LA CLASE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7" name="Google Shape;1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1693750" y="2077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¿QUÉ ES TYPESCRIPT?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/>
        </p:nvSpPr>
        <p:spPr>
          <a:xfrm>
            <a:off x="779550" y="2093650"/>
            <a:ext cx="7584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 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lenguaje de programación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código abierto creado por Microsoft en el año 2012 que implementa mecanismos de programación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orientados a objetos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5" name="Google Shape;365;p48"/>
          <p:cNvSpPr txBox="1"/>
          <p:nvPr/>
        </p:nvSpPr>
        <p:spPr>
          <a:xfrm>
            <a:off x="3114000" y="1056350"/>
            <a:ext cx="291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TYPESCRIPT 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9"/>
          <p:cNvSpPr txBox="1"/>
          <p:nvPr/>
        </p:nvSpPr>
        <p:spPr>
          <a:xfrm>
            <a:off x="3040575" y="1454850"/>
            <a:ext cx="57138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trata de un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superset de JavaScript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extiende su sintaxis.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799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compilar, se genera código JavaScript ya que el navegador no puede interpretar TypeScript. Este proceso se conoce como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transpilar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significa generar un código en un lenguaje específico a partir de otro.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922" y="1515463"/>
            <a:ext cx="1919000" cy="19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2925" y="1485767"/>
            <a:ext cx="878550" cy="8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9"/>
          <p:cNvSpPr txBox="1"/>
          <p:nvPr/>
        </p:nvSpPr>
        <p:spPr>
          <a:xfrm>
            <a:off x="3114000" y="412025"/>
            <a:ext cx="291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TYPESCRIPT 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/>
        </p:nvSpPr>
        <p:spPr>
          <a:xfrm>
            <a:off x="1533075" y="1088200"/>
            <a:ext cx="581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VENTAJAS DE TYPESCRIPT</a:t>
            </a:r>
            <a:endParaRPr i="1" sz="3100" u="sng">
              <a:solidFill>
                <a:srgbClr val="FF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1" name="Google Shape;3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75" y="890818"/>
            <a:ext cx="1186525" cy="102040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0"/>
          <p:cNvSpPr txBox="1"/>
          <p:nvPr/>
        </p:nvSpPr>
        <p:spPr>
          <a:xfrm>
            <a:off x="1660700" y="2077300"/>
            <a:ext cx="64680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Extiende a Superset de Javascript.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Ofrece tipado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estricto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flexible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Mejora la legibilidad del código.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usar nuevas características.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/>
        </p:nvSpPr>
        <p:spPr>
          <a:xfrm>
            <a:off x="852150" y="1200950"/>
            <a:ext cx="7439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muy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común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encontrar typescript del lado del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800" y="1660650"/>
            <a:ext cx="907800" cy="9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300" y="1757950"/>
            <a:ext cx="822400" cy="7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5725" y="1845713"/>
            <a:ext cx="708325" cy="6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/>
        </p:nvSpPr>
        <p:spPr>
          <a:xfrm>
            <a:off x="852150" y="2724950"/>
            <a:ext cx="7439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también en el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backend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9500" y="3336650"/>
            <a:ext cx="1926000" cy="11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1"/>
          <p:cNvSpPr txBox="1"/>
          <p:nvPr/>
        </p:nvSpPr>
        <p:spPr>
          <a:xfrm>
            <a:off x="852150" y="462050"/>
            <a:ext cx="74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USOS DE TYPESCRIPT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/>
        </p:nvSpPr>
        <p:spPr>
          <a:xfrm>
            <a:off x="852150" y="1277150"/>
            <a:ext cx="74397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necesitar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tener instalado nodejs y un editor de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1408950" y="472600"/>
            <a:ext cx="6425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INSTALAR Y CONFIGURAR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775" y="2004759"/>
            <a:ext cx="1481900" cy="9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900" y="1991022"/>
            <a:ext cx="1293500" cy="7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2"/>
          <p:cNvSpPr txBox="1"/>
          <p:nvPr/>
        </p:nvSpPr>
        <p:spPr>
          <a:xfrm>
            <a:off x="852150" y="3190200"/>
            <a:ext cx="74397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editor Visual Studio Code viene configurado para aprovechar al máximo TypeScript.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/>
        </p:nvSpPr>
        <p:spPr>
          <a:xfrm>
            <a:off x="752175" y="1202525"/>
            <a:ext cx="7439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Observemos un ejemplo de flujo de trabajo con typescript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1408950" y="320200"/>
            <a:ext cx="6425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PROBANDO TYPESCRIPT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2" name="Google Shape;4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3"/>
          <p:cNvSpPr txBox="1"/>
          <p:nvPr/>
        </p:nvSpPr>
        <p:spPr>
          <a:xfrm>
            <a:off x="1278650" y="1625163"/>
            <a:ext cx="30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npm install -g typescript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50" y="1654198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3"/>
          <p:cNvSpPr txBox="1"/>
          <p:nvPr/>
        </p:nvSpPr>
        <p:spPr>
          <a:xfrm>
            <a:off x="752175" y="2116925"/>
            <a:ext cx="7439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un folder/carpeta y dentro un archivo .ts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1278650" y="2615763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Touch index.ts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7" name="Google Shape;4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50" y="2644798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3"/>
          <p:cNvSpPr txBox="1"/>
          <p:nvPr/>
        </p:nvSpPr>
        <p:spPr>
          <a:xfrm>
            <a:off x="752175" y="3031325"/>
            <a:ext cx="7439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del index.ts se puede escribir un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typescript válido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9" name="Google Shape;419;p53"/>
          <p:cNvSpPr txBox="1"/>
          <p:nvPr/>
        </p:nvSpPr>
        <p:spPr>
          <a:xfrm>
            <a:off x="1278650" y="3530813"/>
            <a:ext cx="65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npx tsc index.ts --outFile dist/index.js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0" name="Google Shape;4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50" y="3565585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3"/>
          <p:cNvSpPr txBox="1"/>
          <p:nvPr/>
        </p:nvSpPr>
        <p:spPr>
          <a:xfrm>
            <a:off x="1278650" y="3988013"/>
            <a:ext cx="65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tsc index.ts --outFile dist/index.js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50" y="4022785"/>
            <a:ext cx="437590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/>
        </p:nvSpPr>
        <p:spPr>
          <a:xfrm>
            <a:off x="4703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COMPILACIÓN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8" name="Google Shape;4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 txBox="1"/>
          <p:nvPr/>
        </p:nvSpPr>
        <p:spPr>
          <a:xfrm>
            <a:off x="4202775" y="1410350"/>
            <a:ext cx="14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npx tsc index.ts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0" name="Google Shape;4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75" y="1445123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4"/>
          <p:cNvSpPr txBox="1"/>
          <p:nvPr/>
        </p:nvSpPr>
        <p:spPr>
          <a:xfrm>
            <a:off x="852150" y="1810550"/>
            <a:ext cx="74397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proceso de compilación parte de un archivo </a:t>
            </a:r>
            <a:r>
              <a:rPr b="1"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index.ts</a:t>
            </a:r>
            <a:r>
              <a:rPr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cual se le ejecuta el comando de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compilación ts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obtenemos un archivo </a:t>
            </a:r>
            <a:r>
              <a:rPr b="1"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index.js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 es necesario para que el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pueda ser interpretado mediante un browser o por el runtime de node.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912" y="3405310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 txBox="1"/>
          <p:nvPr/>
        </p:nvSpPr>
        <p:spPr>
          <a:xfrm>
            <a:off x="3888938" y="3370550"/>
            <a:ext cx="20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npx tsc --watch index.ts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54"/>
          <p:cNvSpPr txBox="1"/>
          <p:nvPr/>
        </p:nvSpPr>
        <p:spPr>
          <a:xfrm>
            <a:off x="769050" y="3770750"/>
            <a:ext cx="752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 para observar los cambios que se producen en el archivo index.ts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con typescript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0" name="Google Shape;44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/>
        </p:nvSpPr>
        <p:spPr>
          <a:xfrm>
            <a:off x="394175" y="320200"/>
            <a:ext cx="7886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ORGANIZACIÓN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 DE ARCHIVOS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6"/>
          <p:cNvSpPr txBox="1"/>
          <p:nvPr/>
        </p:nvSpPr>
        <p:spPr>
          <a:xfrm>
            <a:off x="2115525" y="3725200"/>
            <a:ext cx="509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Organizamos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archivos y carpetas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375" y="1571675"/>
            <a:ext cx="7466766" cy="17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/>
        </p:nvSpPr>
        <p:spPr>
          <a:xfrm>
            <a:off x="4006550" y="1701400"/>
            <a:ext cx="46248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y aplicar Typescript.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variables y sistema de módulos.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codificaciones en un ejemplo de Typescript que utilice clases, tipado e interfaces.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4" name="Google Shape;1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/>
        </p:nvSpPr>
        <p:spPr>
          <a:xfrm>
            <a:off x="893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GENERACIÓN PACKAGE.JSON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5" name="Google Shape;4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252300"/>
            <a:ext cx="6497324" cy="34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/>
          <p:nvPr/>
        </p:nvSpPr>
        <p:spPr>
          <a:xfrm>
            <a:off x="4703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ABRIMOS EL EDITOR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3" name="Google Shape;4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25" y="1404700"/>
            <a:ext cx="756285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8"/>
          <p:cNvSpPr txBox="1"/>
          <p:nvPr/>
        </p:nvSpPr>
        <p:spPr>
          <a:xfrm>
            <a:off x="769050" y="3770750"/>
            <a:ext cx="752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Iniciamos Visual Studio Code. Es decir, con el comando </a:t>
            </a:r>
            <a:r>
              <a:rPr b="1" i="1"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code</a:t>
            </a:r>
            <a:r>
              <a:rPr i="1" lang="en-GB" sz="20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.</a:t>
            </a:r>
            <a:r>
              <a:rPr i="1" lang="en-GB" sz="2000">
                <a:solidFill>
                  <a:srgbClr val="FF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abrimos un editor en la carpeta donde estamos posicionados.</a:t>
            </a:r>
            <a:endParaRPr i="1" sz="2000">
              <a:solidFill>
                <a:srgbClr val="FF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6" name="Google Shape;46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400" y="1046799"/>
            <a:ext cx="5397151" cy="3548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9"/>
          <p:cNvSpPr txBox="1"/>
          <p:nvPr/>
        </p:nvSpPr>
        <p:spPr>
          <a:xfrm>
            <a:off x="348750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VISUAL STUDIO CODE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3" name="Google Shape;4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59"/>
          <p:cNvCxnSpPr/>
          <p:nvPr/>
        </p:nvCxnSpPr>
        <p:spPr>
          <a:xfrm>
            <a:off x="1766600" y="1745350"/>
            <a:ext cx="588000" cy="105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59"/>
          <p:cNvSpPr txBox="1"/>
          <p:nvPr/>
        </p:nvSpPr>
        <p:spPr>
          <a:xfrm>
            <a:off x="76200" y="983350"/>
            <a:ext cx="1977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 package.json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generado con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npm init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6" name="Google Shape;476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/>
        </p:nvSpPr>
        <p:spPr>
          <a:xfrm>
            <a:off x="1655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ESCRITURA DE CÓDIGO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2" name="Google Shape;4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60"/>
          <p:cNvCxnSpPr/>
          <p:nvPr/>
        </p:nvCxnSpPr>
        <p:spPr>
          <a:xfrm rot="10800000">
            <a:off x="7255113" y="3216963"/>
            <a:ext cx="550800" cy="30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60"/>
          <p:cNvSpPr txBox="1"/>
          <p:nvPr/>
        </p:nvSpPr>
        <p:spPr>
          <a:xfrm>
            <a:off x="5913" y="1778650"/>
            <a:ext cx="1726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 de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5" name="Google Shape;4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338" y="1213538"/>
            <a:ext cx="5294341" cy="33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7411288" y="1684175"/>
            <a:ext cx="1726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fuente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87" name="Google Shape;487;p60"/>
          <p:cNvSpPr txBox="1"/>
          <p:nvPr/>
        </p:nvSpPr>
        <p:spPr>
          <a:xfrm>
            <a:off x="7716088" y="2915050"/>
            <a:ext cx="1261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Instalación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paquete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488" name="Google Shape;488;p60"/>
          <p:cNvCxnSpPr/>
          <p:nvPr/>
        </p:nvCxnSpPr>
        <p:spPr>
          <a:xfrm rot="10800000">
            <a:off x="7255113" y="1997763"/>
            <a:ext cx="550800" cy="30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60"/>
          <p:cNvCxnSpPr/>
          <p:nvPr/>
        </p:nvCxnSpPr>
        <p:spPr>
          <a:xfrm flipH="1" rot="10800000">
            <a:off x="1496863" y="2141063"/>
            <a:ext cx="550200" cy="48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0" name="Google Shape;49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1"/>
          <p:cNvSpPr txBox="1"/>
          <p:nvPr/>
        </p:nvSpPr>
        <p:spPr>
          <a:xfrm>
            <a:off x="-57925" y="1842700"/>
            <a:ext cx="165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 compilado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7347450" y="2902900"/>
            <a:ext cx="17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Compilación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475" y="1143113"/>
            <a:ext cx="5165276" cy="3238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61"/>
          <p:cNvCxnSpPr/>
          <p:nvPr/>
        </p:nvCxnSpPr>
        <p:spPr>
          <a:xfrm flipH="1" rot="10800000">
            <a:off x="1592675" y="2044288"/>
            <a:ext cx="433200" cy="9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61"/>
          <p:cNvCxnSpPr/>
          <p:nvPr/>
        </p:nvCxnSpPr>
        <p:spPr>
          <a:xfrm flipH="1">
            <a:off x="5269475" y="3131613"/>
            <a:ext cx="2091600" cy="69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61"/>
          <p:cNvSpPr txBox="1"/>
          <p:nvPr/>
        </p:nvSpPr>
        <p:spPr>
          <a:xfrm>
            <a:off x="1655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ESCRITURA DE CÓDIGO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2" name="Google Shape;50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CARACTERÍSTICAS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DEL LENGUAJE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8" name="Google Shape;5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25" y="459450"/>
            <a:ext cx="6223027" cy="420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3"/>
          <p:cNvCxnSpPr/>
          <p:nvPr/>
        </p:nvCxnSpPr>
        <p:spPr>
          <a:xfrm rot="10800000">
            <a:off x="1736900" y="683550"/>
            <a:ext cx="129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63"/>
          <p:cNvSpPr txBox="1"/>
          <p:nvPr/>
        </p:nvSpPr>
        <p:spPr>
          <a:xfrm>
            <a:off x="3095050" y="483450"/>
            <a:ext cx="90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Clases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7" name="Google Shape;517;p63"/>
          <p:cNvCxnSpPr/>
          <p:nvPr/>
        </p:nvCxnSpPr>
        <p:spPr>
          <a:xfrm rot="10800000">
            <a:off x="2041700" y="912150"/>
            <a:ext cx="129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63"/>
          <p:cNvSpPr txBox="1"/>
          <p:nvPr/>
        </p:nvSpPr>
        <p:spPr>
          <a:xfrm>
            <a:off x="3399850" y="712050"/>
            <a:ext cx="22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Tipos de datos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63"/>
          <p:cNvSpPr txBox="1"/>
          <p:nvPr/>
        </p:nvSpPr>
        <p:spPr>
          <a:xfrm>
            <a:off x="5076250" y="1550250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Constructor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0" name="Google Shape;520;p63"/>
          <p:cNvCxnSpPr/>
          <p:nvPr/>
        </p:nvCxnSpPr>
        <p:spPr>
          <a:xfrm flipH="1">
            <a:off x="5891475" y="361570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63"/>
          <p:cNvSpPr txBox="1"/>
          <p:nvPr/>
        </p:nvSpPr>
        <p:spPr>
          <a:xfrm>
            <a:off x="6238875" y="3401200"/>
            <a:ext cx="12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Instancia</a:t>
            </a:r>
            <a:endParaRPr b="1"/>
          </a:p>
        </p:txBody>
      </p:sp>
      <p:cxnSp>
        <p:nvCxnSpPr>
          <p:cNvPr id="522" name="Google Shape;522;p63"/>
          <p:cNvCxnSpPr/>
          <p:nvPr/>
        </p:nvCxnSpPr>
        <p:spPr>
          <a:xfrm flipH="1">
            <a:off x="1797400" y="32071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63"/>
          <p:cNvSpPr txBox="1"/>
          <p:nvPr/>
        </p:nvSpPr>
        <p:spPr>
          <a:xfrm>
            <a:off x="2164950" y="3009275"/>
            <a:ext cx="11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4" name="Google Shape;524;p63"/>
          <p:cNvCxnSpPr/>
          <p:nvPr/>
        </p:nvCxnSpPr>
        <p:spPr>
          <a:xfrm flipH="1">
            <a:off x="1884800" y="1293150"/>
            <a:ext cx="5424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63"/>
          <p:cNvSpPr txBox="1"/>
          <p:nvPr/>
        </p:nvSpPr>
        <p:spPr>
          <a:xfrm>
            <a:off x="2485450" y="1093050"/>
            <a:ext cx="149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Propiedade</a:t>
            </a: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 b="1"/>
          </a:p>
        </p:txBody>
      </p:sp>
      <p:sp>
        <p:nvSpPr>
          <p:cNvPr id="526" name="Google Shape;526;p63"/>
          <p:cNvSpPr txBox="1"/>
          <p:nvPr/>
        </p:nvSpPr>
        <p:spPr>
          <a:xfrm>
            <a:off x="6332700" y="536125"/>
            <a:ext cx="28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7" name="Google Shape;527;p63"/>
          <p:cNvSpPr txBox="1"/>
          <p:nvPr/>
        </p:nvSpPr>
        <p:spPr>
          <a:xfrm>
            <a:off x="7541100" y="831450"/>
            <a:ext cx="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8" name="Google Shape;528;p63"/>
          <p:cNvSpPr txBox="1"/>
          <p:nvPr/>
        </p:nvSpPr>
        <p:spPr>
          <a:xfrm>
            <a:off x="6355050" y="1264250"/>
            <a:ext cx="2766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ORIENTADA A OBJETOS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29" name="Google Shape;529;p63"/>
          <p:cNvCxnSpPr/>
          <p:nvPr/>
        </p:nvCxnSpPr>
        <p:spPr>
          <a:xfrm flipH="1" rot="10800000">
            <a:off x="6572850" y="2044550"/>
            <a:ext cx="23757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63"/>
          <p:cNvSpPr txBox="1"/>
          <p:nvPr/>
        </p:nvSpPr>
        <p:spPr>
          <a:xfrm>
            <a:off x="6332700" y="2127463"/>
            <a:ext cx="28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</a:t>
            </a:r>
            <a:endParaRPr sz="18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31" name="Google Shape;531;p63"/>
          <p:cNvCxnSpPr/>
          <p:nvPr/>
        </p:nvCxnSpPr>
        <p:spPr>
          <a:xfrm flipH="1">
            <a:off x="4791450" y="17647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/>
          <p:nvPr/>
        </p:nvSpPr>
        <p:spPr>
          <a:xfrm>
            <a:off x="820863" y="670038"/>
            <a:ext cx="912000" cy="8877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4"/>
          <p:cNvSpPr txBox="1"/>
          <p:nvPr/>
        </p:nvSpPr>
        <p:spPr>
          <a:xfrm>
            <a:off x="1678025" y="1916200"/>
            <a:ext cx="56664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Tipos básicos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Objetos, Arrays, Interfaces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Tipos genéricos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Decoradores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8" name="Google Shape;538;p64"/>
          <p:cNvSpPr txBox="1"/>
          <p:nvPr/>
        </p:nvSpPr>
        <p:spPr>
          <a:xfrm>
            <a:off x="1732875" y="749200"/>
            <a:ext cx="621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IMPORTANTE EN TYPESCRIPT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825" y="797850"/>
            <a:ext cx="632076" cy="63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/>
        </p:nvSpPr>
        <p:spPr>
          <a:xfrm>
            <a:off x="699750" y="1427288"/>
            <a:ext cx="7970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 tiene la capacidad de trabajar con tipado de datos de dos formas: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6" name="Google Shape;546;p65"/>
          <p:cNvSpPr txBox="1"/>
          <p:nvPr/>
        </p:nvSpPr>
        <p:spPr>
          <a:xfrm>
            <a:off x="461550" y="295875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TYPADO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7" name="Google Shape;5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5"/>
          <p:cNvSpPr txBox="1"/>
          <p:nvPr/>
        </p:nvSpPr>
        <p:spPr>
          <a:xfrm>
            <a:off x="1394075" y="2118600"/>
            <a:ext cx="75228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Explícito: define una sintaxis para la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variables con tipo de dato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Inferido: puede deducir en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valor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9" name="Google Shape;549;p65"/>
          <p:cNvSpPr txBox="1"/>
          <p:nvPr/>
        </p:nvSpPr>
        <p:spPr>
          <a:xfrm>
            <a:off x="1394200" y="2487300"/>
            <a:ext cx="375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ombreVariable = Tipo De Dato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0" name="Google Shape;550;p65"/>
          <p:cNvSpPr txBox="1"/>
          <p:nvPr/>
        </p:nvSpPr>
        <p:spPr>
          <a:xfrm>
            <a:off x="1394200" y="3405000"/>
            <a:ext cx="375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nombreVariable = Valor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65"/>
          <p:cNvSpPr/>
          <p:nvPr/>
        </p:nvSpPr>
        <p:spPr>
          <a:xfrm>
            <a:off x="779975" y="2118600"/>
            <a:ext cx="533400" cy="5040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2" name="Google Shape;552;p65"/>
          <p:cNvSpPr/>
          <p:nvPr/>
        </p:nvSpPr>
        <p:spPr>
          <a:xfrm>
            <a:off x="779975" y="3036300"/>
            <a:ext cx="533400" cy="5040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6"/>
          <p:cNvSpPr txBox="1"/>
          <p:nvPr/>
        </p:nvSpPr>
        <p:spPr>
          <a:xfrm>
            <a:off x="4703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TIPOS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 PRIMITIVOS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8" name="Google Shape;5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6"/>
          <p:cNvSpPr txBox="1"/>
          <p:nvPr/>
        </p:nvSpPr>
        <p:spPr>
          <a:xfrm>
            <a:off x="1499875" y="19944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Number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0" name="Google Shape;560;p66"/>
          <p:cNvSpPr txBox="1"/>
          <p:nvPr/>
        </p:nvSpPr>
        <p:spPr>
          <a:xfrm>
            <a:off x="3061125" y="197847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Boolean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1" name="Google Shape;561;p66"/>
          <p:cNvSpPr txBox="1"/>
          <p:nvPr/>
        </p:nvSpPr>
        <p:spPr>
          <a:xfrm>
            <a:off x="4622375" y="19944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String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2" name="Google Shape;562;p66"/>
          <p:cNvSpPr txBox="1"/>
          <p:nvPr/>
        </p:nvSpPr>
        <p:spPr>
          <a:xfrm>
            <a:off x="6001850" y="197847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Array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3" name="Google Shape;563;p66"/>
          <p:cNvSpPr txBox="1"/>
          <p:nvPr/>
        </p:nvSpPr>
        <p:spPr>
          <a:xfrm>
            <a:off x="1499875" y="2672250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Tuple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4" name="Google Shape;564;p66"/>
          <p:cNvSpPr txBox="1"/>
          <p:nvPr/>
        </p:nvSpPr>
        <p:spPr>
          <a:xfrm>
            <a:off x="3061125" y="2672250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Enum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5" name="Google Shape;565;p66"/>
          <p:cNvSpPr txBox="1"/>
          <p:nvPr/>
        </p:nvSpPr>
        <p:spPr>
          <a:xfrm>
            <a:off x="4622375" y="2672250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Any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6" name="Google Shape;566;p66"/>
          <p:cNvSpPr txBox="1"/>
          <p:nvPr/>
        </p:nvSpPr>
        <p:spPr>
          <a:xfrm>
            <a:off x="6001850" y="2672250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Void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7" name="Google Shape;567;p66"/>
          <p:cNvSpPr txBox="1"/>
          <p:nvPr/>
        </p:nvSpPr>
        <p:spPr>
          <a:xfrm>
            <a:off x="1499875" y="33660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Null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8" name="Google Shape;568;p66"/>
          <p:cNvSpPr txBox="1"/>
          <p:nvPr/>
        </p:nvSpPr>
        <p:spPr>
          <a:xfrm>
            <a:off x="3061125" y="33660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Undefined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9" name="Google Shape;569;p66"/>
          <p:cNvSpPr txBox="1"/>
          <p:nvPr/>
        </p:nvSpPr>
        <p:spPr>
          <a:xfrm>
            <a:off x="4622375" y="33660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Never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0" name="Google Shape;570;p66"/>
          <p:cNvSpPr txBox="1"/>
          <p:nvPr/>
        </p:nvSpPr>
        <p:spPr>
          <a:xfrm>
            <a:off x="6001850" y="33660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Object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1" name="Google Shape;571;p66"/>
          <p:cNvSpPr txBox="1"/>
          <p:nvPr/>
        </p:nvSpPr>
        <p:spPr>
          <a:xfrm>
            <a:off x="1525525" y="4059800"/>
            <a:ext cx="26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Referencia: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TypeScript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 CONCEPTOS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2" name="Google Shape;1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 txBox="1"/>
          <p:nvPr/>
        </p:nvSpPr>
        <p:spPr>
          <a:xfrm>
            <a:off x="2868750" y="116325"/>
            <a:ext cx="340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TIPOS 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BÁSICOS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7" name="Google Shape;57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7"/>
          <p:cNvSpPr txBox="1"/>
          <p:nvPr/>
        </p:nvSpPr>
        <p:spPr>
          <a:xfrm>
            <a:off x="1916850" y="1469750"/>
            <a:ext cx="5310300" cy="289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vive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hp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FULL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(nombre, hp);</a:t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9" name="Google Shape;57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/>
          <p:nvPr/>
        </p:nvSpPr>
        <p:spPr>
          <a:xfrm>
            <a:off x="-121600" y="1819950"/>
            <a:ext cx="2164500" cy="33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8"/>
          <p:cNvSpPr/>
          <p:nvPr/>
        </p:nvSpPr>
        <p:spPr>
          <a:xfrm>
            <a:off x="-121600" y="3131613"/>
            <a:ext cx="3234600" cy="33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8"/>
          <p:cNvSpPr txBox="1"/>
          <p:nvPr/>
        </p:nvSpPr>
        <p:spPr>
          <a:xfrm>
            <a:off x="581250" y="883050"/>
            <a:ext cx="7981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Al igual que en Javascript, TypeScript permite </a:t>
            </a:r>
            <a:r>
              <a:rPr lang="en-GB" sz="20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Arrays para un conjunto de valores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y se utilizan las notaciones de: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○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 ]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Array&lt;tipo&gt;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7" name="Google Shape;5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8"/>
          <p:cNvSpPr txBox="1"/>
          <p:nvPr/>
        </p:nvSpPr>
        <p:spPr>
          <a:xfrm>
            <a:off x="742200" y="2404825"/>
            <a:ext cx="7659600" cy="4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habilidades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Healing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AEAEA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9" name="Google Shape;589;p68"/>
          <p:cNvSpPr txBox="1"/>
          <p:nvPr/>
        </p:nvSpPr>
        <p:spPr>
          <a:xfrm>
            <a:off x="3557400" y="100400"/>
            <a:ext cx="2029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ARRAYS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0" name="Google Shape;590;p68"/>
          <p:cNvSpPr txBox="1"/>
          <p:nvPr/>
        </p:nvSpPr>
        <p:spPr>
          <a:xfrm>
            <a:off x="742200" y="3615825"/>
            <a:ext cx="7659600" cy="95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pictures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&gt;;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Pictures = [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Sunset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Vacation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Landscape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AEAEA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1" name="Google Shape;59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9"/>
          <p:cNvSpPr txBox="1"/>
          <p:nvPr/>
        </p:nvSpPr>
        <p:spPr>
          <a:xfrm>
            <a:off x="2530850" y="1877525"/>
            <a:ext cx="3707700" cy="25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interface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Personaje {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nombre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hp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habilidades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[];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puebloNatal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?: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8" name="Google Shape;598;p69"/>
          <p:cNvSpPr txBox="1"/>
          <p:nvPr/>
        </p:nvSpPr>
        <p:spPr>
          <a:xfrm>
            <a:off x="3357912" y="116325"/>
            <a:ext cx="2428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9" name="Google Shape;599;p69"/>
          <p:cNvSpPr txBox="1"/>
          <p:nvPr/>
        </p:nvSpPr>
        <p:spPr>
          <a:xfrm>
            <a:off x="536450" y="924175"/>
            <a:ext cx="76965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interfaces en TypeScript constituyen una forma poderosa de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“contratos”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el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vaya a implementarlas.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0" name="Google Shape;60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0"/>
          <p:cNvSpPr txBox="1"/>
          <p:nvPr/>
        </p:nvSpPr>
        <p:spPr>
          <a:xfrm>
            <a:off x="645150" y="1440450"/>
            <a:ext cx="4332900" cy="293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personaje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Personaje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 nombre: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Strider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 hp: 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 habilidades: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287225" y="768750"/>
            <a:ext cx="2029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OBJETOS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5393325" y="1932200"/>
            <a:ext cx="34665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 tipo de dato no primitivo.</a:t>
            </a:r>
            <a:endParaRPr sz="180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👀 </a:t>
            </a:r>
            <a:r>
              <a:rPr lang="en-GB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Cuidado</a:t>
            </a:r>
            <a:r>
              <a:rPr lang="en-GB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 declarar a una variable con el tipo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object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porque no es lo mismo que crear un Object nativo de JS</a:t>
            </a: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9" name="Google Shape;609;p70"/>
          <p:cNvSpPr txBox="1"/>
          <p:nvPr/>
        </p:nvSpPr>
        <p:spPr>
          <a:xfrm>
            <a:off x="5393325" y="1440450"/>
            <a:ext cx="3587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object vs Object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0" name="Google Shape;61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1"/>
          <p:cNvSpPr txBox="1"/>
          <p:nvPr/>
        </p:nvSpPr>
        <p:spPr>
          <a:xfrm>
            <a:off x="4888150" y="620750"/>
            <a:ext cx="2659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OBJETOS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7" name="Google Shape;617;p71"/>
          <p:cNvSpPr txBox="1"/>
          <p:nvPr/>
        </p:nvSpPr>
        <p:spPr>
          <a:xfrm>
            <a:off x="4888150" y="1474075"/>
            <a:ext cx="38664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¡Recuerda! 💡</a:t>
            </a:r>
            <a:endParaRPr sz="20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 tenemos un objeto declarado con el object de TS no podremos acceder a sus atributos mientras que si lo hacemos regularmente como en vanilla JS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sí podremos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8" name="Google Shape;618;p71"/>
          <p:cNvPicPr preferRelativeResize="0"/>
          <p:nvPr/>
        </p:nvPicPr>
        <p:blipFill rotWithShape="1">
          <a:blip r:embed="rId4">
            <a:alphaModFix/>
          </a:blip>
          <a:srcRect b="0" l="21630" r="20766" t="0"/>
          <a:stretch/>
        </p:blipFill>
        <p:spPr>
          <a:xfrm>
            <a:off x="0" y="0"/>
            <a:ext cx="46476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2"/>
          <p:cNvSpPr txBox="1"/>
          <p:nvPr/>
        </p:nvSpPr>
        <p:spPr>
          <a:xfrm>
            <a:off x="549100" y="847975"/>
            <a:ext cx="5031600" cy="368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Heroe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PersonaNormal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alterEgo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nombreReal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650">
              <a:solidFill>
                <a:srgbClr val="C5E4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 nombreReal,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New York, USA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5" name="Google Shape;625;p72"/>
          <p:cNvSpPr txBox="1"/>
          <p:nvPr/>
        </p:nvSpPr>
        <p:spPr>
          <a:xfrm>
            <a:off x="530750" y="110975"/>
            <a:ext cx="17466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CLASE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6" name="Google Shape;626;p72"/>
          <p:cNvSpPr txBox="1"/>
          <p:nvPr/>
        </p:nvSpPr>
        <p:spPr>
          <a:xfrm>
            <a:off x="5864800" y="1320900"/>
            <a:ext cx="31086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Las clases y la POO, se pueden conectar las diferentes entidades y relacionarlas.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decir, una clase es la </a:t>
            </a:r>
            <a:r>
              <a:rPr lang="en-GB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abstracción</a:t>
            </a:r>
            <a:r>
              <a:rPr lang="en-GB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conjunto de objetos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7" name="Google Shape;62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/>
          <p:nvPr/>
        </p:nvSpPr>
        <p:spPr>
          <a:xfrm>
            <a:off x="2307750" y="561225"/>
            <a:ext cx="4528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TIPOS GENÉRICOS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3" name="Google Shape;6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3"/>
          <p:cNvSpPr txBox="1"/>
          <p:nvPr/>
        </p:nvSpPr>
        <p:spPr>
          <a:xfrm>
            <a:off x="725850" y="1477000"/>
            <a:ext cx="7710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una utilidad de TypeScript muy relacionada con su sistema de tipado y no existe en Javascript.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5" name="Google Shape;635;p73"/>
          <p:cNvSpPr txBox="1"/>
          <p:nvPr/>
        </p:nvSpPr>
        <p:spPr>
          <a:xfrm>
            <a:off x="537600" y="2323600"/>
            <a:ext cx="808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Los genéricos son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plantillas de código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pueden definir y reutilizar en todo el código base. Proporcionan una manera de indicar a las funciones, clases o interfaces qué tipo quiere usar al llamarlas.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Helvetica Neue"/>
                <a:ea typeface="Helvetica Neue"/>
                <a:cs typeface="Helvetica Neue"/>
                <a:sym typeface="Helvetica Neue"/>
              </a:rPr>
              <a:t>Referencia: </a:t>
            </a:r>
            <a:r>
              <a:rPr lang="en-GB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 de genéricos  en TypeScript | </a:t>
            </a:r>
            <a:r>
              <a:rPr lang="en-GB" sz="11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docs.microsoft.com</a:t>
            </a:r>
            <a:r>
              <a:rPr lang="en-GB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6" name="Google Shape;63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4"/>
          <p:cNvSpPr txBox="1"/>
          <p:nvPr/>
        </p:nvSpPr>
        <p:spPr>
          <a:xfrm>
            <a:off x="1054075" y="899525"/>
            <a:ext cx="7343400" cy="368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5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argumento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argumento;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soyString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=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Hola Mundo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soyNumbero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soyArreglo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 [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soyExplicito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3" name="Google Shape;643;p74"/>
          <p:cNvSpPr txBox="1"/>
          <p:nvPr/>
        </p:nvSpPr>
        <p:spPr>
          <a:xfrm>
            <a:off x="1054075" y="191475"/>
            <a:ext cx="319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TIPOS GENÉRICOS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4" name="Google Shape;64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5"/>
          <p:cNvSpPr txBox="1"/>
          <p:nvPr/>
        </p:nvSpPr>
        <p:spPr>
          <a:xfrm>
            <a:off x="716850" y="1919963"/>
            <a:ext cx="77103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Son una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característica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exclusiva de typescript, por lo que cuando son compilados a es5, se crean funciones que expanden las clases de forma diferente.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los decoradores es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cambiar las clases cuando son definidas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1" name="Google Shape;651;p75"/>
          <p:cNvSpPr txBox="1"/>
          <p:nvPr/>
        </p:nvSpPr>
        <p:spPr>
          <a:xfrm>
            <a:off x="2862825" y="325250"/>
            <a:ext cx="319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DECORADORES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¿QUÉ SON? </a:t>
            </a:r>
            <a:r>
              <a:rPr lang="en-GB" sz="1500">
                <a:latin typeface="Anton"/>
                <a:ea typeface="Anton"/>
                <a:cs typeface="Anton"/>
                <a:sym typeface="Anton"/>
              </a:rPr>
              <a:t>🤔</a:t>
            </a:r>
            <a:endParaRPr sz="1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2" name="Google Shape;652;p75"/>
          <p:cNvSpPr txBox="1"/>
          <p:nvPr/>
        </p:nvSpPr>
        <p:spPr>
          <a:xfrm>
            <a:off x="818100" y="3780950"/>
            <a:ext cx="75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Para conocer más ejemplos de decoradores, ingresa </a:t>
            </a:r>
            <a:r>
              <a:rPr i="1"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aquí</a:t>
            </a:r>
            <a:r>
              <a:rPr i="1"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6"/>
          <p:cNvSpPr txBox="1"/>
          <p:nvPr/>
        </p:nvSpPr>
        <p:spPr>
          <a:xfrm>
            <a:off x="300900" y="899525"/>
            <a:ext cx="8580300" cy="365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classDecorator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GB" sz="130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{} }&gt;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newProperty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new property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hello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override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classDecorator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MiSuperClase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miPropiedad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ABC123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imprimir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 console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Hola Mundo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 }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miClase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MiSuperClase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7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9" name="Google Shape;659;p76"/>
          <p:cNvSpPr txBox="1"/>
          <p:nvPr/>
        </p:nvSpPr>
        <p:spPr>
          <a:xfrm>
            <a:off x="454950" y="215800"/>
            <a:ext cx="319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DECORADORES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0" name="Google Shape;66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ctrTitle"/>
          </p:nvPr>
        </p:nvSpPr>
        <p:spPr>
          <a:xfrm>
            <a:off x="596725" y="199300"/>
            <a:ext cx="7132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MAPA DE CONCEPTOS CLASE 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8" name="Google Shape;1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2"/>
          <p:cNvSpPr/>
          <p:nvPr/>
        </p:nvSpPr>
        <p:spPr>
          <a:xfrm>
            <a:off x="616250" y="206078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32"/>
          <p:cNvSpPr/>
          <p:nvPr/>
        </p:nvSpPr>
        <p:spPr>
          <a:xfrm>
            <a:off x="618500" y="1089753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Typescript y NodeJS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32"/>
          <p:cNvSpPr/>
          <p:nvPr/>
        </p:nvSpPr>
        <p:spPr>
          <a:xfrm>
            <a:off x="3743100" y="775150"/>
            <a:ext cx="1657800" cy="358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32"/>
          <p:cNvSpPr/>
          <p:nvPr/>
        </p:nvSpPr>
        <p:spPr>
          <a:xfrm>
            <a:off x="3743100" y="1211707"/>
            <a:ext cx="1657800" cy="358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Configuración de proyectos con node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4" name="Google Shape;144;p32"/>
          <p:cNvCxnSpPr>
            <a:stCxn id="141" idx="3"/>
            <a:endCxn id="142" idx="1"/>
          </p:cNvCxnSpPr>
          <p:nvPr/>
        </p:nvCxnSpPr>
        <p:spPr>
          <a:xfrm flipH="1" rot="10800000">
            <a:off x="2071400" y="954453"/>
            <a:ext cx="1671600" cy="436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5" name="Google Shape;145;p32"/>
          <p:cNvCxnSpPr>
            <a:stCxn id="141" idx="3"/>
            <a:endCxn id="143" idx="1"/>
          </p:cNvCxnSpPr>
          <p:nvPr/>
        </p:nvCxnSpPr>
        <p:spPr>
          <a:xfrm>
            <a:off x="2071400" y="1390953"/>
            <a:ext cx="16716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6" name="Google Shape;146;p32"/>
          <p:cNvSpPr/>
          <p:nvPr/>
        </p:nvSpPr>
        <p:spPr>
          <a:xfrm>
            <a:off x="596725" y="302102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Clases e interfaces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618500" y="395192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de módulos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8" name="Google Shape;148;p32"/>
          <p:cNvCxnSpPr/>
          <p:nvPr/>
        </p:nvCxnSpPr>
        <p:spPr>
          <a:xfrm>
            <a:off x="1268750" y="1734050"/>
            <a:ext cx="0" cy="288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49" name="Google Shape;149;p32"/>
          <p:cNvCxnSpPr/>
          <p:nvPr/>
        </p:nvCxnSpPr>
        <p:spPr>
          <a:xfrm>
            <a:off x="1268750" y="2724650"/>
            <a:ext cx="0" cy="288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0" name="Google Shape;150;p32"/>
          <p:cNvCxnSpPr/>
          <p:nvPr/>
        </p:nvCxnSpPr>
        <p:spPr>
          <a:xfrm>
            <a:off x="1268750" y="3639050"/>
            <a:ext cx="0" cy="288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1" name="Google Shape;151;p32"/>
          <p:cNvSpPr/>
          <p:nvPr/>
        </p:nvSpPr>
        <p:spPr>
          <a:xfrm>
            <a:off x="3743100" y="1648257"/>
            <a:ext cx="1657800" cy="358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Características del lenguaje Typescript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2" name="Google Shape;152;p32"/>
          <p:cNvCxnSpPr>
            <a:stCxn id="141" idx="3"/>
            <a:endCxn id="151" idx="1"/>
          </p:cNvCxnSpPr>
          <p:nvPr/>
        </p:nvCxnSpPr>
        <p:spPr>
          <a:xfrm>
            <a:off x="2071400" y="1390953"/>
            <a:ext cx="1671600" cy="436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3" name="Google Shape;153;p32"/>
          <p:cNvSpPr/>
          <p:nvPr/>
        </p:nvSpPr>
        <p:spPr>
          <a:xfrm>
            <a:off x="6315250" y="775150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primitivos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32"/>
          <p:cNvSpPr/>
          <p:nvPr/>
        </p:nvSpPr>
        <p:spPr>
          <a:xfrm>
            <a:off x="6315250" y="1211707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básicos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2"/>
          <p:cNvSpPr/>
          <p:nvPr/>
        </p:nvSpPr>
        <p:spPr>
          <a:xfrm>
            <a:off x="6315250" y="1648257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Arrays, Interfaces, Objetos &amp; Clases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32"/>
          <p:cNvSpPr/>
          <p:nvPr/>
        </p:nvSpPr>
        <p:spPr>
          <a:xfrm>
            <a:off x="6315250" y="2084794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genéricos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6315250" y="2521344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Decoradores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8" name="Google Shape;158;p32"/>
          <p:cNvCxnSpPr>
            <a:stCxn id="151" idx="3"/>
            <a:endCxn id="153" idx="1"/>
          </p:cNvCxnSpPr>
          <p:nvPr/>
        </p:nvCxnSpPr>
        <p:spPr>
          <a:xfrm flipH="1" rot="10800000">
            <a:off x="5400900" y="954507"/>
            <a:ext cx="914400" cy="8730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9" name="Google Shape;159;p32"/>
          <p:cNvCxnSpPr>
            <a:stCxn id="151" idx="3"/>
            <a:endCxn id="154" idx="1"/>
          </p:cNvCxnSpPr>
          <p:nvPr/>
        </p:nvCxnSpPr>
        <p:spPr>
          <a:xfrm flipH="1" rot="10800000">
            <a:off x="5400900" y="1391007"/>
            <a:ext cx="914400" cy="4365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0" name="Google Shape;160;p32"/>
          <p:cNvCxnSpPr>
            <a:stCxn id="151" idx="3"/>
            <a:endCxn id="155" idx="1"/>
          </p:cNvCxnSpPr>
          <p:nvPr/>
        </p:nvCxnSpPr>
        <p:spPr>
          <a:xfrm>
            <a:off x="5400900" y="1827507"/>
            <a:ext cx="9144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1" name="Google Shape;161;p32"/>
          <p:cNvCxnSpPr>
            <a:stCxn id="151" idx="3"/>
            <a:endCxn id="156" idx="1"/>
          </p:cNvCxnSpPr>
          <p:nvPr/>
        </p:nvCxnSpPr>
        <p:spPr>
          <a:xfrm>
            <a:off x="5400900" y="1827507"/>
            <a:ext cx="914400" cy="4365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2" name="Google Shape;162;p32"/>
          <p:cNvCxnSpPr>
            <a:stCxn id="151" idx="3"/>
            <a:endCxn id="157" idx="1"/>
          </p:cNvCxnSpPr>
          <p:nvPr/>
        </p:nvCxnSpPr>
        <p:spPr>
          <a:xfrm>
            <a:off x="5400900" y="1827507"/>
            <a:ext cx="914400" cy="8730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3" name="Google Shape;163;p32"/>
          <p:cNvSpPr/>
          <p:nvPr/>
        </p:nvSpPr>
        <p:spPr>
          <a:xfrm>
            <a:off x="3740750" y="3637325"/>
            <a:ext cx="1657800" cy="358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2"/>
          <p:cNvSpPr/>
          <p:nvPr/>
        </p:nvSpPr>
        <p:spPr>
          <a:xfrm>
            <a:off x="3740750" y="4073882"/>
            <a:ext cx="1657800" cy="358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Export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5" name="Google Shape;165;p32"/>
          <p:cNvCxnSpPr>
            <a:endCxn id="163" idx="1"/>
          </p:cNvCxnSpPr>
          <p:nvPr/>
        </p:nvCxnSpPr>
        <p:spPr>
          <a:xfrm flipH="1" rot="10800000">
            <a:off x="2069150" y="3816575"/>
            <a:ext cx="1671600" cy="43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6" name="Google Shape;166;p32"/>
          <p:cNvCxnSpPr>
            <a:endCxn id="164" idx="1"/>
          </p:cNvCxnSpPr>
          <p:nvPr/>
        </p:nvCxnSpPr>
        <p:spPr>
          <a:xfrm>
            <a:off x="2069150" y="4252532"/>
            <a:ext cx="1671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7" name="Google Shape;167;p32"/>
          <p:cNvSpPr/>
          <p:nvPr/>
        </p:nvSpPr>
        <p:spPr>
          <a:xfrm>
            <a:off x="3740750" y="4510432"/>
            <a:ext cx="1657800" cy="358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Re-Export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8" name="Google Shape;168;p32"/>
          <p:cNvCxnSpPr>
            <a:endCxn id="167" idx="1"/>
          </p:cNvCxnSpPr>
          <p:nvPr/>
        </p:nvCxnSpPr>
        <p:spPr>
          <a:xfrm>
            <a:off x="2069150" y="4253182"/>
            <a:ext cx="1671600" cy="43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6762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7"/>
          <p:cNvSpPr txBox="1"/>
          <p:nvPr/>
        </p:nvSpPr>
        <p:spPr>
          <a:xfrm>
            <a:off x="809550" y="2251200"/>
            <a:ext cx="7524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APLICANDO TYPESCRIPT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desafío se espera que puedan codificar un ejemplo de Typescript que utilice clases, tipado e interfaces.</a:t>
            </a:r>
            <a:b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  Tiempo: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10 minutos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8"/>
          <p:cNvSpPr txBox="1"/>
          <p:nvPr/>
        </p:nvSpPr>
        <p:spPr>
          <a:xfrm>
            <a:off x="294375" y="149800"/>
            <a:ext cx="6851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APLICANDO</a:t>
            </a: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 TYPESCRIPT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3" name="Google Shape;673;p78"/>
          <p:cNvSpPr txBox="1"/>
          <p:nvPr/>
        </p:nvSpPr>
        <p:spPr>
          <a:xfrm>
            <a:off x="792975" y="1003625"/>
            <a:ext cx="769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Transcribir en TypeScript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4" name="Google Shape;6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8"/>
          <p:cNvSpPr txBox="1"/>
          <p:nvPr/>
        </p:nvSpPr>
        <p:spPr>
          <a:xfrm>
            <a:off x="792975" y="1491125"/>
            <a:ext cx="2775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66"/>
                </a:solidFill>
              </a:rPr>
              <a:t>var</a:t>
            </a:r>
            <a:r>
              <a:rPr lang="en-GB" sz="1100">
                <a:solidFill>
                  <a:srgbClr val="110000"/>
                </a:solidFill>
              </a:rPr>
              <a:t> nombre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nombre </a:t>
            </a:r>
            <a:r>
              <a:rPr lang="en-GB" sz="1100">
                <a:solidFill>
                  <a:srgbClr val="339933"/>
                </a:solidFill>
              </a:rPr>
              <a:t>=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"Miguelo"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66"/>
                </a:solidFill>
              </a:rPr>
              <a:t>var</a:t>
            </a:r>
            <a:r>
              <a:rPr lang="en-GB" sz="1100">
                <a:solidFill>
                  <a:srgbClr val="110000"/>
                </a:solidFill>
              </a:rPr>
              <a:t> edad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edad </a:t>
            </a:r>
            <a:r>
              <a:rPr lang="en-GB" sz="1100">
                <a:solidFill>
                  <a:srgbClr val="339933"/>
                </a:solidFill>
              </a:rPr>
              <a:t>=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CC0000"/>
                </a:solidFill>
              </a:rPr>
              <a:t>30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66"/>
                </a:solidFill>
              </a:rPr>
              <a:t>var</a:t>
            </a:r>
            <a:r>
              <a:rPr lang="en-GB" sz="1100">
                <a:solidFill>
                  <a:srgbClr val="110000"/>
                </a:solidFill>
              </a:rPr>
              <a:t> PERSONAJE </a:t>
            </a:r>
            <a:r>
              <a:rPr lang="en-GB" sz="1100">
                <a:solidFill>
                  <a:srgbClr val="339933"/>
                </a:solidFill>
              </a:rPr>
              <a:t>=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009900"/>
                </a:solidFill>
              </a:rPr>
              <a:t>{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    nombre</a:t>
            </a:r>
            <a:r>
              <a:rPr lang="en-GB" sz="1100">
                <a:solidFill>
                  <a:srgbClr val="339933"/>
                </a:solidFill>
              </a:rPr>
              <a:t>:</a:t>
            </a:r>
            <a:r>
              <a:rPr lang="en-GB" sz="1100">
                <a:solidFill>
                  <a:srgbClr val="110000"/>
                </a:solidFill>
              </a:rPr>
              <a:t> nombre</a:t>
            </a:r>
            <a:r>
              <a:rPr lang="en-GB" sz="1100">
                <a:solidFill>
                  <a:srgbClr val="339933"/>
                </a:solidFill>
              </a:rPr>
              <a:t>,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    edad</a:t>
            </a:r>
            <a:r>
              <a:rPr lang="en-GB" sz="1100">
                <a:solidFill>
                  <a:srgbClr val="339933"/>
                </a:solidFill>
              </a:rPr>
              <a:t>:</a:t>
            </a:r>
            <a:r>
              <a:rPr lang="en-GB" sz="1100">
                <a:solidFill>
                  <a:srgbClr val="110000"/>
                </a:solidFill>
              </a:rPr>
              <a:t> edad</a:t>
            </a:r>
            <a:endParaRPr sz="1100"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9900"/>
                </a:solidFill>
              </a:rPr>
              <a:t>}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339933"/>
              </a:solidFill>
            </a:endParaRPr>
          </a:p>
        </p:txBody>
      </p:sp>
      <p:sp>
        <p:nvSpPr>
          <p:cNvPr id="676" name="Google Shape;676;p78"/>
          <p:cNvSpPr txBox="1"/>
          <p:nvPr/>
        </p:nvSpPr>
        <p:spPr>
          <a:xfrm>
            <a:off x="4624425" y="1795925"/>
            <a:ext cx="2338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●"/>
            </a:pP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let y const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●"/>
            </a:pP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tipado estricto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77" name="Google Shape;677;p78"/>
          <p:cNvCxnSpPr>
            <a:endCxn id="676" idx="1"/>
          </p:cNvCxnSpPr>
          <p:nvPr/>
        </p:nvCxnSpPr>
        <p:spPr>
          <a:xfrm>
            <a:off x="2505225" y="2106575"/>
            <a:ext cx="211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78"/>
          <p:cNvSpPr txBox="1"/>
          <p:nvPr/>
        </p:nvSpPr>
        <p:spPr>
          <a:xfrm>
            <a:off x="792975" y="3093750"/>
            <a:ext cx="541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una Interface en TypeScript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78"/>
          <p:cNvSpPr txBox="1"/>
          <p:nvPr/>
        </p:nvSpPr>
        <p:spPr>
          <a:xfrm>
            <a:off x="792975" y="3603475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66"/>
                </a:solidFill>
              </a:rPr>
              <a:t>var</a:t>
            </a:r>
            <a:r>
              <a:rPr lang="en-GB" sz="1100">
                <a:solidFill>
                  <a:srgbClr val="110000"/>
                </a:solidFill>
              </a:rPr>
              <a:t> spiderman </a:t>
            </a:r>
            <a:r>
              <a:rPr lang="en-GB" sz="1100">
                <a:solidFill>
                  <a:srgbClr val="339933"/>
                </a:solidFill>
              </a:rPr>
              <a:t>=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009900"/>
                </a:solidFill>
              </a:rPr>
              <a:t>{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    nombre</a:t>
            </a:r>
            <a:r>
              <a:rPr lang="en-GB" sz="1100">
                <a:solidFill>
                  <a:srgbClr val="339933"/>
                </a:solidFill>
              </a:rPr>
              <a:t>: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"Peter parker"</a:t>
            </a:r>
            <a:r>
              <a:rPr lang="en-GB" sz="1100">
                <a:solidFill>
                  <a:srgbClr val="339933"/>
                </a:solidFill>
              </a:rPr>
              <a:t>,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    poderes</a:t>
            </a:r>
            <a:r>
              <a:rPr lang="en-GB" sz="1100">
                <a:solidFill>
                  <a:srgbClr val="339933"/>
                </a:solidFill>
              </a:rPr>
              <a:t>: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009900"/>
                </a:solidFill>
              </a:rPr>
              <a:t>[</a:t>
            </a:r>
            <a:r>
              <a:rPr lang="en-GB" sz="1100">
                <a:solidFill>
                  <a:srgbClr val="3366CC"/>
                </a:solidFill>
              </a:rPr>
              <a:t>"trepar"</a:t>
            </a:r>
            <a:r>
              <a:rPr lang="en-GB" sz="1100">
                <a:solidFill>
                  <a:srgbClr val="339933"/>
                </a:solidFill>
              </a:rPr>
              <a:t>,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"fuerza"</a:t>
            </a:r>
            <a:r>
              <a:rPr lang="en-GB" sz="1100">
                <a:solidFill>
                  <a:srgbClr val="339933"/>
                </a:solidFill>
              </a:rPr>
              <a:t>,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"agilidad"</a:t>
            </a:r>
            <a:r>
              <a:rPr lang="en-GB" sz="1100">
                <a:solidFill>
                  <a:srgbClr val="339933"/>
                </a:solidFill>
              </a:rPr>
              <a:t>,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"telas de araña"</a:t>
            </a:r>
            <a:r>
              <a:rPr lang="en-GB" sz="1100">
                <a:solidFill>
                  <a:srgbClr val="009900"/>
                </a:solidFill>
              </a:rPr>
              <a:t>]</a:t>
            </a:r>
            <a:endParaRPr sz="1100"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9900"/>
                </a:solidFill>
              </a:rPr>
              <a:t>}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339933"/>
              </a:solidFill>
            </a:endParaRPr>
          </a:p>
        </p:txBody>
      </p:sp>
      <p:pic>
        <p:nvPicPr>
          <p:cNvPr id="680" name="Google Shape;68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000" y="1593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8"/>
          <p:cNvSpPr/>
          <p:nvPr/>
        </p:nvSpPr>
        <p:spPr>
          <a:xfrm>
            <a:off x="294375" y="1003625"/>
            <a:ext cx="552600" cy="546300"/>
          </a:xfrm>
          <a:prstGeom prst="ellipse">
            <a:avLst/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2" name="Google Shape;682;p78"/>
          <p:cNvSpPr/>
          <p:nvPr/>
        </p:nvSpPr>
        <p:spPr>
          <a:xfrm>
            <a:off x="316575" y="3066900"/>
            <a:ext cx="552600" cy="546300"/>
          </a:xfrm>
          <a:prstGeom prst="ellipse">
            <a:avLst/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0"/>
          <p:cNvSpPr txBox="1"/>
          <p:nvPr/>
        </p:nvSpPr>
        <p:spPr>
          <a:xfrm>
            <a:off x="2187450" y="188265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1"/>
          <p:cNvSpPr txBox="1"/>
          <p:nvPr/>
        </p:nvSpPr>
        <p:spPr>
          <a:xfrm>
            <a:off x="852150" y="1988100"/>
            <a:ext cx="7439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variable es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 reservado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memoria que utilizaremos para trabajar con datos en un programa, ya sea para guardar datos como para leer esos datos guardados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📂.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8" name="Google Shape;698;p81"/>
          <p:cNvSpPr txBox="1"/>
          <p:nvPr/>
        </p:nvSpPr>
        <p:spPr>
          <a:xfrm>
            <a:off x="1738950" y="8075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9" name="Google Shape;69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"/>
          <p:cNvSpPr txBox="1"/>
          <p:nvPr/>
        </p:nvSpPr>
        <p:spPr>
          <a:xfrm>
            <a:off x="852150" y="1605075"/>
            <a:ext cx="7439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🚀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IMPORTANTE: todas las variables en typescript deben tener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 de dato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ya sea primitivo (number, string...) o un dato abstracto (Object, interface creada…)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6" name="Google Shape;706;p82"/>
          <p:cNvSpPr txBox="1"/>
          <p:nvPr/>
        </p:nvSpPr>
        <p:spPr>
          <a:xfrm>
            <a:off x="1738950" y="406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7" name="Google Shape;7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2"/>
          <p:cNvSpPr txBox="1"/>
          <p:nvPr/>
        </p:nvSpPr>
        <p:spPr>
          <a:xfrm>
            <a:off x="1596300" y="3103550"/>
            <a:ext cx="5951400" cy="42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nombre_variable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3"/>
          <p:cNvSpPr txBox="1"/>
          <p:nvPr/>
        </p:nvSpPr>
        <p:spPr>
          <a:xfrm>
            <a:off x="817925" y="1395398"/>
            <a:ext cx="7439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deben definirse con los siguientes límites: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pueden tener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empezar con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número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puede ser una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palabra reservada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(if, for, while…).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4" name="Google Shape;714;p83"/>
          <p:cNvSpPr txBox="1"/>
          <p:nvPr/>
        </p:nvSpPr>
        <p:spPr>
          <a:xfrm>
            <a:off x="1738950" y="406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5" name="Google Shape;7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3"/>
          <p:cNvSpPr txBox="1"/>
          <p:nvPr/>
        </p:nvSpPr>
        <p:spPr>
          <a:xfrm>
            <a:off x="1562075" y="3241700"/>
            <a:ext cx="5951400" cy="111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 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1variable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4"/>
          <p:cNvSpPr txBox="1"/>
          <p:nvPr/>
        </p:nvSpPr>
        <p:spPr>
          <a:xfrm>
            <a:off x="928950" y="1956175"/>
            <a:ext cx="7439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 define unos 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datos primitivos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 declaración de las variables: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2" name="Google Shape;722;p84"/>
          <p:cNvSpPr txBox="1"/>
          <p:nvPr/>
        </p:nvSpPr>
        <p:spPr>
          <a:xfrm>
            <a:off x="1738950" y="406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3" name="Google Shape;7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4"/>
          <p:cNvSpPr txBox="1"/>
          <p:nvPr/>
        </p:nvSpPr>
        <p:spPr>
          <a:xfrm>
            <a:off x="1596300" y="2266125"/>
            <a:ext cx="5951400" cy="212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booleano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boolean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true | false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todos los tipos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numArray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number[]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[1,2,3]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varios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number|string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1 o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CLASES E INTERFACES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6"/>
          <p:cNvSpPr txBox="1"/>
          <p:nvPr/>
        </p:nvSpPr>
        <p:spPr>
          <a:xfrm>
            <a:off x="526500" y="1524100"/>
            <a:ext cx="8091000" cy="26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utilizar plan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tillas para la creación de objetos de datos según un modelo predefinido. Se utilizan para representar entidades o conceptos. Define un conjunto de variables y métodos para operar con dichos datos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🙌.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conveniente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 un constructor para realizar una correcta inicialización de las variab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35" name="Google Shape;7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6"/>
          <p:cNvSpPr txBox="1"/>
          <p:nvPr/>
        </p:nvSpPr>
        <p:spPr>
          <a:xfrm>
            <a:off x="1738950" y="3404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CLASES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7" name="Google Shape;73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323167" y="1150925"/>
            <a:ext cx="26241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6" name="Google Shape;176;p33"/>
          <p:cNvCxnSpPr/>
          <p:nvPr/>
        </p:nvCxnSpPr>
        <p:spPr>
          <a:xfrm>
            <a:off x="733725" y="38195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33"/>
          <p:cNvSpPr/>
          <p:nvPr/>
        </p:nvSpPr>
        <p:spPr>
          <a:xfrm>
            <a:off x="3259950" y="1190600"/>
            <a:ext cx="2624100" cy="31854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528814" y="1287300"/>
            <a:ext cx="2212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3"/>
          <p:cNvSpPr txBox="1"/>
          <p:nvPr/>
        </p:nvSpPr>
        <p:spPr>
          <a:xfrm>
            <a:off x="511473" y="1260050"/>
            <a:ext cx="1689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507473" y="1712250"/>
            <a:ext cx="2255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y Elementos de un proyecto Angular</a:t>
            </a:r>
            <a:endParaRPr b="1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1" name="Google Shape;181;p33"/>
          <p:cNvCxnSpPr/>
          <p:nvPr/>
        </p:nvCxnSpPr>
        <p:spPr>
          <a:xfrm>
            <a:off x="507442" y="2400525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3"/>
          <p:cNvCxnSpPr/>
          <p:nvPr/>
        </p:nvCxnSpPr>
        <p:spPr>
          <a:xfrm>
            <a:off x="507442" y="2882606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33"/>
          <p:cNvCxnSpPr/>
          <p:nvPr/>
        </p:nvCxnSpPr>
        <p:spPr>
          <a:xfrm>
            <a:off x="507442" y="3334331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4" name="Google Shape;1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563" y="13470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912350" y="2490713"/>
            <a:ext cx="176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Flujo de desarrollo Angular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912338" y="2946625"/>
            <a:ext cx="172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Componentes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712" y="2467787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712" y="2934687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903325" y="3385863"/>
            <a:ext cx="1829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688" y="3368362"/>
            <a:ext cx="365625" cy="36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3"/>
          <p:cNvCxnSpPr/>
          <p:nvPr/>
        </p:nvCxnSpPr>
        <p:spPr>
          <a:xfrm>
            <a:off x="528392" y="3824881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3"/>
          <p:cNvSpPr txBox="1"/>
          <p:nvPr/>
        </p:nvSpPr>
        <p:spPr>
          <a:xfrm>
            <a:off x="912350" y="3852750"/>
            <a:ext cx="1820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Layouts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700" y="38352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/>
          <p:nvPr/>
        </p:nvSpPr>
        <p:spPr>
          <a:xfrm>
            <a:off x="3444564" y="1287300"/>
            <a:ext cx="2212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3427223" y="1260050"/>
            <a:ext cx="1689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3423223" y="1712250"/>
            <a:ext cx="2255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200">
                <a:latin typeface="Helvetica Neue"/>
                <a:ea typeface="Helvetica Neue"/>
                <a:cs typeface="Helvetica Neue"/>
                <a:sym typeface="Helvetica Neue"/>
              </a:rPr>
              <a:t>Typescript  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7" name="Google Shape;197;p33"/>
          <p:cNvCxnSpPr/>
          <p:nvPr/>
        </p:nvCxnSpPr>
        <p:spPr>
          <a:xfrm>
            <a:off x="3423192" y="2400525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3"/>
          <p:cNvCxnSpPr/>
          <p:nvPr/>
        </p:nvCxnSpPr>
        <p:spPr>
          <a:xfrm>
            <a:off x="3423192" y="2882606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3"/>
          <p:cNvCxnSpPr/>
          <p:nvPr/>
        </p:nvCxnSpPr>
        <p:spPr>
          <a:xfrm>
            <a:off x="3423192" y="3334331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713" y="1331114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3859900" y="2458700"/>
            <a:ext cx="176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Interfaces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3828101" y="2946625"/>
            <a:ext cx="1829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Funciones y tipado genérico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3462" y="2467787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3462" y="2934687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3819075" y="3385863"/>
            <a:ext cx="1829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3438" y="3368362"/>
            <a:ext cx="365625" cy="36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3"/>
          <p:cNvCxnSpPr/>
          <p:nvPr/>
        </p:nvCxnSpPr>
        <p:spPr>
          <a:xfrm>
            <a:off x="3444142" y="3819525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3"/>
          <p:cNvSpPr/>
          <p:nvPr/>
        </p:nvSpPr>
        <p:spPr>
          <a:xfrm>
            <a:off x="6196725" y="1167200"/>
            <a:ext cx="2624100" cy="31854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9" name="Google Shape;209;p33"/>
          <p:cNvCxnSpPr/>
          <p:nvPr/>
        </p:nvCxnSpPr>
        <p:spPr>
          <a:xfrm>
            <a:off x="6607275" y="3882607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3"/>
          <p:cNvSpPr/>
          <p:nvPr/>
        </p:nvSpPr>
        <p:spPr>
          <a:xfrm>
            <a:off x="6402364" y="1280038"/>
            <a:ext cx="2212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 txBox="1"/>
          <p:nvPr/>
        </p:nvSpPr>
        <p:spPr>
          <a:xfrm>
            <a:off x="6402373" y="1245625"/>
            <a:ext cx="1689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4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6381023" y="1775325"/>
            <a:ext cx="2255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y Elementos de un proyecto Angular</a:t>
            </a:r>
            <a:endParaRPr b="1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3" name="Google Shape;213;p33"/>
          <p:cNvCxnSpPr/>
          <p:nvPr/>
        </p:nvCxnSpPr>
        <p:spPr>
          <a:xfrm>
            <a:off x="6380992" y="2463600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3"/>
          <p:cNvCxnSpPr/>
          <p:nvPr/>
        </p:nvCxnSpPr>
        <p:spPr>
          <a:xfrm>
            <a:off x="6380992" y="2945681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3"/>
          <p:cNvCxnSpPr/>
          <p:nvPr/>
        </p:nvCxnSpPr>
        <p:spPr>
          <a:xfrm>
            <a:off x="6380992" y="3397406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463" y="1332664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6807450" y="2463588"/>
            <a:ext cx="176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Componente y directivas estructurales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6785900" y="2927575"/>
            <a:ext cx="1723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Componente, directiva ngClass y Pipe Angular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1262" y="2530862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1262" y="2997762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6776875" y="3448938"/>
            <a:ext cx="1829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1238" y="3431437"/>
            <a:ext cx="365625" cy="36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3"/>
          <p:cNvCxnSpPr/>
          <p:nvPr/>
        </p:nvCxnSpPr>
        <p:spPr>
          <a:xfrm>
            <a:off x="6401942" y="3887956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3"/>
          <p:cNvSpPr txBox="1"/>
          <p:nvPr/>
        </p:nvSpPr>
        <p:spPr>
          <a:xfrm>
            <a:off x="6785900" y="3915825"/>
            <a:ext cx="1820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Lista de alumnos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1250" y="3898325"/>
            <a:ext cx="365625" cy="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884850" y="136850"/>
            <a:ext cx="652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500">
                <a:latin typeface="Anton"/>
                <a:ea typeface="Anton"/>
                <a:cs typeface="Anton"/>
                <a:sym typeface="Anton"/>
              </a:rPr>
              <a:t>CLASES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4" name="Google Shape;744;p87"/>
          <p:cNvSpPr txBox="1"/>
          <p:nvPr/>
        </p:nvSpPr>
        <p:spPr>
          <a:xfrm>
            <a:off x="884850" y="928225"/>
            <a:ext cx="7374300" cy="3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nombre: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edad: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this.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 = nombre;</a:t>
            </a:r>
            <a:endParaRPr sz="15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this.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 = edad;</a:t>
            </a:r>
            <a:endParaRPr sz="15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imprimir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`Nombre: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${this.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5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jose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‘Jose’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jose.</a:t>
            </a: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imprimir();</a:t>
            </a:r>
            <a:endParaRPr sz="1500">
              <a:solidFill>
                <a:srgbClr val="FAF3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AF3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5" name="Google Shape;74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/>
        </p:nvSpPr>
        <p:spPr>
          <a:xfrm>
            <a:off x="852150" y="1816825"/>
            <a:ext cx="74397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 una serie de propiedades que deben ser implementados por una o más clases. Normalmente se utilizan para definir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“tipos”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no tenemos disponibles por defecto con los primitivos de angular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😉.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51" name="Google Shape;75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8"/>
          <p:cNvSpPr txBox="1"/>
          <p:nvPr/>
        </p:nvSpPr>
        <p:spPr>
          <a:xfrm>
            <a:off x="1701950" y="254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53" name="Google Shape;75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 txBox="1"/>
          <p:nvPr/>
        </p:nvSpPr>
        <p:spPr>
          <a:xfrm>
            <a:off x="852150" y="1896875"/>
            <a:ext cx="74397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interfaces en TypeScript se declaran de manera bastante similar a la de las clases, indicando la lista de propiedades y métodos que contendrán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🎯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Solo hay un detalle fundamental: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las propiedades no pueden tener valores y los métodos no pueden tener código para su implementación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59" name="Google Shape;75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9"/>
          <p:cNvSpPr txBox="1"/>
          <p:nvPr/>
        </p:nvSpPr>
        <p:spPr>
          <a:xfrm>
            <a:off x="1701950" y="6677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¿CÓMO SE DECLARAN?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90"/>
          <p:cNvSpPr txBox="1"/>
          <p:nvPr/>
        </p:nvSpPr>
        <p:spPr>
          <a:xfrm>
            <a:off x="351450" y="72950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COMO TIPO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7" name="Google Shape;767;p90"/>
          <p:cNvSpPr txBox="1"/>
          <p:nvPr/>
        </p:nvSpPr>
        <p:spPr>
          <a:xfrm>
            <a:off x="351450" y="1147125"/>
            <a:ext cx="7102500" cy="361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//interfaz como tipo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edad: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nacimiento: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Date;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aficiones: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string[];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//array de aficiones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casado?: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boolean;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//? Indica que no es obligatorio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jose: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persona; </a:t>
            </a:r>
            <a:r>
              <a:rPr lang="en-GB" sz="1500">
                <a:solidFill>
                  <a:srgbClr val="E8E7E3"/>
                </a:solidFill>
                <a:latin typeface="Courier New"/>
                <a:ea typeface="Courier New"/>
                <a:cs typeface="Courier New"/>
                <a:sym typeface="Courier New"/>
              </a:rPr>
              <a:t>//variable con el nuevo tipo</a:t>
            </a:r>
            <a:endParaRPr sz="1500">
              <a:solidFill>
                <a:srgbClr val="E8E7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8" name="Google Shape;76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1"/>
          <p:cNvSpPr txBox="1"/>
          <p:nvPr/>
        </p:nvSpPr>
        <p:spPr>
          <a:xfrm>
            <a:off x="351450" y="1287850"/>
            <a:ext cx="5177700" cy="29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sumergibleInterface </a:t>
            </a: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tiempoMaxBajoElAgua:</a:t>
            </a: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profundidadMaxima:</a:t>
            </a: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repelerAgua</a:t>
            </a: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void;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relojSumergible </a:t>
            </a:r>
            <a:r>
              <a:rPr lang="en-GB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sumergibleInterface </a:t>
            </a: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tiempoMaxBajoElAgua = 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1;</a:t>
            </a:r>
            <a:endParaRPr sz="1200">
              <a:solidFill>
                <a:srgbClr val="FAF3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 profundidadMaxima = 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10;</a:t>
            </a:r>
            <a:endParaRPr sz="1200">
              <a:solidFill>
                <a:srgbClr val="FAF3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repelerAgua</a:t>
            </a: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'El agua me resbala'</a:t>
            </a: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);}</a:t>
            </a:r>
            <a:endParaRPr sz="12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5" name="Google Shape;775;p91"/>
          <p:cNvSpPr txBox="1"/>
          <p:nvPr/>
        </p:nvSpPr>
        <p:spPr>
          <a:xfrm>
            <a:off x="351450" y="72950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COMO IMPLEMENTACIÓN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76" name="Google Shape;776;p91"/>
          <p:cNvSpPr txBox="1"/>
          <p:nvPr/>
        </p:nvSpPr>
        <p:spPr>
          <a:xfrm>
            <a:off x="5843675" y="1663750"/>
            <a:ext cx="31005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💡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Declaramos la clase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relojSumergible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implementa la interfaz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sumergibleInterface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nos permite acceder a sus propiedades y métodos.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77" name="Google Shape;77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SISTEMA DE MÓDULOS: IMPORT Y EXPORT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3"/>
          <p:cNvSpPr txBox="1"/>
          <p:nvPr/>
        </p:nvSpPr>
        <p:spPr>
          <a:xfrm>
            <a:off x="480300" y="1264625"/>
            <a:ext cx="81834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partir de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ECMAScript 2015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JavaScript tiene un concepto de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módulos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TypeScript lo comparte y se puede definir de la siguiente manera: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módulo puede contener clases, variables o funciones. Sólo son visibles en el ámbito del módulo a menos que usemos los siguientes términos: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8" name="Google Shape;7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3"/>
          <p:cNvSpPr txBox="1"/>
          <p:nvPr/>
        </p:nvSpPr>
        <p:spPr>
          <a:xfrm>
            <a:off x="4871125" y="3442975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que el contenido del módulo sea visible fuera del ámbito del mismo.</a:t>
            </a:r>
            <a:endParaRPr sz="1800"/>
          </a:p>
        </p:txBody>
      </p:sp>
      <p:sp>
        <p:nvSpPr>
          <p:cNvPr id="790" name="Google Shape;790;p93"/>
          <p:cNvSpPr txBox="1"/>
          <p:nvPr/>
        </p:nvSpPr>
        <p:spPr>
          <a:xfrm>
            <a:off x="1272875" y="3450413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al módulo utilizar los componentes del módulo importado.</a:t>
            </a:r>
            <a:endParaRPr sz="1800"/>
          </a:p>
        </p:txBody>
      </p:sp>
      <p:cxnSp>
        <p:nvCxnSpPr>
          <p:cNvPr id="791" name="Google Shape;791;p93"/>
          <p:cNvCxnSpPr/>
          <p:nvPr/>
        </p:nvCxnSpPr>
        <p:spPr>
          <a:xfrm>
            <a:off x="4566600" y="3186300"/>
            <a:ext cx="10800" cy="1329600"/>
          </a:xfrm>
          <a:prstGeom prst="straightConnector1">
            <a:avLst/>
          </a:prstGeom>
          <a:noFill/>
          <a:ln cap="flat" cmpd="sng" w="38100">
            <a:solidFill>
              <a:srgbClr val="E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2" name="Google Shape;792;p93"/>
          <p:cNvSpPr txBox="1"/>
          <p:nvPr/>
        </p:nvSpPr>
        <p:spPr>
          <a:xfrm>
            <a:off x="2296025" y="3152888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IMPORT</a:t>
            </a:r>
            <a:endParaRPr b="1"/>
          </a:p>
        </p:txBody>
      </p:sp>
      <p:sp>
        <p:nvSpPr>
          <p:cNvPr id="793" name="Google Shape;793;p93"/>
          <p:cNvSpPr txBox="1"/>
          <p:nvPr/>
        </p:nvSpPr>
        <p:spPr>
          <a:xfrm>
            <a:off x="5894275" y="3160325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EXPORT</a:t>
            </a:r>
            <a:endParaRPr b="1"/>
          </a:p>
        </p:txBody>
      </p:sp>
      <p:sp>
        <p:nvSpPr>
          <p:cNvPr id="794" name="Google Shape;794;p93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¿QUÉ SON?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4"/>
          <p:cNvSpPr txBox="1"/>
          <p:nvPr/>
        </p:nvSpPr>
        <p:spPr>
          <a:xfrm>
            <a:off x="304125" y="1546800"/>
            <a:ext cx="41274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declaraciones (variable, const, función, clase, etc.) se pueden exportar para ser importadas en otro módulo.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dos tipos de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exportación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nombrada y predeterminada.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importaciones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nombradas permiten especificar el elemento a importar.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00" name="Google Shape;80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94"/>
          <p:cNvSpPr txBox="1"/>
          <p:nvPr/>
        </p:nvSpPr>
        <p:spPr>
          <a:xfrm>
            <a:off x="4578075" y="1546800"/>
            <a:ext cx="4261800" cy="15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// persona.ts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saludo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`Buenos dias 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0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!`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nombreConstante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0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'Jorge'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numerico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050">
                <a:solidFill>
                  <a:srgbClr val="B5CEA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2" name="Google Shape;802;p94"/>
          <p:cNvSpPr txBox="1"/>
          <p:nvPr/>
        </p:nvSpPr>
        <p:spPr>
          <a:xfrm>
            <a:off x="4578075" y="3122425"/>
            <a:ext cx="4261800" cy="62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586C0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-GB" sz="1050">
                <a:solidFill>
                  <a:srgbClr val="9CDCFE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saludo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nombreConstante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 sz="1050">
                <a:solidFill>
                  <a:srgbClr val="C586C0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"./persona.ts"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rgbClr val="12121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CDCAA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saludo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nombreConstante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);   </a:t>
            </a:r>
            <a:r>
              <a:rPr lang="en-GB" sz="1050">
                <a:solidFill>
                  <a:srgbClr val="6A9955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// Hola Jorge!</a:t>
            </a:r>
            <a:endParaRPr sz="1050">
              <a:solidFill>
                <a:srgbClr val="6A9955"/>
              </a:solidFill>
              <a:highlight>
                <a:srgbClr val="12121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3" name="Google Shape;803;p94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EXPORTACIÓN E IMPORTACIÓN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4" name="Google Shape;80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5"/>
          <p:cNvSpPr txBox="1"/>
          <p:nvPr/>
        </p:nvSpPr>
        <p:spPr>
          <a:xfrm>
            <a:off x="1346250" y="1483263"/>
            <a:ext cx="64515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exportación predeterminada indica qué partes se importan por defecto.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10" name="Google Shape;81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5"/>
          <p:cNvSpPr txBox="1"/>
          <p:nvPr/>
        </p:nvSpPr>
        <p:spPr>
          <a:xfrm>
            <a:off x="2307900" y="2379088"/>
            <a:ext cx="4452900" cy="104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persona.ts</a:t>
            </a:r>
            <a:endParaRPr sz="13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edadDefault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3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35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edadDefault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2" name="Google Shape;812;p95"/>
          <p:cNvSpPr txBox="1"/>
          <p:nvPr/>
        </p:nvSpPr>
        <p:spPr>
          <a:xfrm>
            <a:off x="2307900" y="3663538"/>
            <a:ext cx="4452900" cy="77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edadDefault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"./persona"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edadDefault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3" name="Google Shape;813;p95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EXPORTACIÓN E IMPORTACIÓN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14" name="Google Shape;81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6"/>
          <p:cNvSpPr txBox="1"/>
          <p:nvPr/>
        </p:nvSpPr>
        <p:spPr>
          <a:xfrm>
            <a:off x="795600" y="1104150"/>
            <a:ext cx="7439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 funcionalidad en Typescript es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reexportar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declaraciones: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0" name="Google Shape;82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96"/>
          <p:cNvSpPr txBox="1"/>
          <p:nvPr/>
        </p:nvSpPr>
        <p:spPr>
          <a:xfrm>
            <a:off x="2295750" y="1733550"/>
            <a:ext cx="4261800" cy="12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//operador.ts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eval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2" name="Google Shape;822;p96"/>
          <p:cNvSpPr txBox="1"/>
          <p:nvPr/>
        </p:nvSpPr>
        <p:spPr>
          <a:xfrm>
            <a:off x="2295750" y="3136425"/>
            <a:ext cx="4261800" cy="16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//suma.ts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"./Operator"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eval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96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EXPORTACIÓN E IMPORTACIÓN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24" name="Google Shape;82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/>
        </p:nvSpPr>
        <p:spPr>
          <a:xfrm>
            <a:off x="2187450" y="53305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ANTES DE EMPEZAR…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DEFINAMOS NODE.JS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1662375"/>
            <a:ext cx="47625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97"/>
          <p:cNvSpPr txBox="1"/>
          <p:nvPr/>
        </p:nvSpPr>
        <p:spPr>
          <a:xfrm>
            <a:off x="1542075" y="1204800"/>
            <a:ext cx="6249600" cy="312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//persona.ts</a:t>
            </a:r>
            <a:endParaRPr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export </a:t>
            </a: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lang="en-GB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string;</a:t>
            </a:r>
            <a:endParaRPr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edad:</a:t>
            </a: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//tratamientoPersona.ts</a:t>
            </a:r>
            <a:endParaRPr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‘./persona.ts’;</a:t>
            </a:r>
            <a:endParaRPr sz="1500">
              <a:solidFill>
                <a:srgbClr val="ECC48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alba: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: ‘Alba’,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: 35};</a:t>
            </a:r>
            <a:endParaRPr sz="1500">
              <a:solidFill>
                <a:srgbClr val="ECC48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C48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1" name="Google Shape;831;p97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EXPORTACIÓN E IMPORTACIÓN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32" name="Google Shape;83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8"/>
          <p:cNvSpPr txBox="1"/>
          <p:nvPr/>
        </p:nvSpPr>
        <p:spPr>
          <a:xfrm>
            <a:off x="809552" y="25778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CLASES E INTERFACES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1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interfaces y datos que las utilicen para mostrarlos en un componente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Tiempo: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10 minutos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38" name="Google Shape;83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9"/>
          <p:cNvSpPr txBox="1"/>
          <p:nvPr/>
        </p:nvSpPr>
        <p:spPr>
          <a:xfrm>
            <a:off x="529850" y="11765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CLASES E INTERFACES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5" name="Google Shape;845;p99"/>
          <p:cNvSpPr txBox="1"/>
          <p:nvPr/>
        </p:nvSpPr>
        <p:spPr>
          <a:xfrm>
            <a:off x="529850" y="1484150"/>
            <a:ext cx="8224500" cy="27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Haciendo uso de lo visto hasta el momento generar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2 archivos .ts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(persona, datos_contacto)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realizar el siguiente comportamiento: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586C0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Persona.ts será una interface que contendrá la definición de datos personales (nombre, apellidos, edad y dirección).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586C0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Datos_contacto importará la interface y la cargará con datos que se mostrarán por la consola.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10 minutos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46" name="Google Shape;84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0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853" name="Google Shape;85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1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9" name="Google Shape;85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2"/>
          <p:cNvSpPr txBox="1"/>
          <p:nvPr/>
        </p:nvSpPr>
        <p:spPr>
          <a:xfrm>
            <a:off x="2854525" y="1734438"/>
            <a:ext cx="571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TypeScript in Visual Studio Code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CodeLens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What is TypeScript?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TypeScript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66" name="Google Shape;866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02"/>
          <p:cNvSpPr/>
          <p:nvPr/>
        </p:nvSpPr>
        <p:spPr>
          <a:xfrm>
            <a:off x="15688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9" name="Google Shape;869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5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2"/>
          <p:cNvSpPr txBox="1"/>
          <p:nvPr/>
        </p:nvSpPr>
        <p:spPr>
          <a:xfrm>
            <a:off x="882725" y="450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nuestro repositorio.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76" name="Google Shape;876;p103"/>
          <p:cNvSpPr txBox="1"/>
          <p:nvPr/>
        </p:nvSpPr>
        <p:spPr>
          <a:xfrm>
            <a:off x="2180400" y="2623175"/>
            <a:ext cx="4783200" cy="20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0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Configuración de un proyecto  </a:t>
            </a:r>
            <a:endParaRPr sz="20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Tipado, clases, interfaces, decoradores.</a:t>
            </a:r>
            <a:endParaRPr sz="20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Variables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 de módulos.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882" name="Google Shape;88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88" name="Google Shape;88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NODEJS   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/>
        </p:nvSpPr>
        <p:spPr>
          <a:xfrm>
            <a:off x="1738950" y="6665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¿QUÉ ES NODEJS?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852300" y="1759575"/>
            <a:ext cx="76695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considerada una tecnología de servidor que hace aportes a un proyecto javascript aunque sea con tecnología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Front-End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Repasemos, ¿por qué NodeJS?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🤔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